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93" r:id="rId3"/>
    <p:sldId id="345" r:id="rId4"/>
    <p:sldId id="275" r:id="rId5"/>
    <p:sldId id="308" r:id="rId6"/>
    <p:sldId id="347" r:id="rId7"/>
    <p:sldId id="349" r:id="rId8"/>
    <p:sldId id="310" r:id="rId9"/>
    <p:sldId id="296" r:id="rId10"/>
    <p:sldId id="307" r:id="rId11"/>
    <p:sldId id="35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4D7"/>
    <a:srgbClr val="F5DBD7"/>
    <a:srgbClr val="F7DAD6"/>
    <a:srgbClr val="FAD9D6"/>
    <a:srgbClr val="FDD8D5"/>
    <a:srgbClr val="000000"/>
    <a:srgbClr val="133A5E"/>
    <a:srgbClr val="1A3F62"/>
    <a:srgbClr val="3B6E8F"/>
    <a:srgbClr val="87D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62E5E4-2B54-4034-84BD-2EBEEAC3B3CD}" v="945" dt="2024-04-11T17:20:18.667"/>
    <p1510:client id="{73DD7DAB-21ED-4F7A-86BF-433E359AF075}" v="1" dt="2024-04-11T16:12:19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342" autoAdjust="0"/>
  </p:normalViewPr>
  <p:slideViewPr>
    <p:cSldViewPr snapToGrid="0">
      <p:cViewPr varScale="1">
        <p:scale>
          <a:sx n="101" d="100"/>
          <a:sy n="101" d="100"/>
        </p:scale>
        <p:origin x="1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nnon Vercammen" userId="86eff126-e775-4b8b-a2d3-194d60613faa" providerId="ADAL" clId="{54FA6B49-FC0F-456E-B584-873BEDB4FBA8}"/>
    <pc:docChg chg="modSld">
      <pc:chgData name="Shannon Vercammen" userId="86eff126-e775-4b8b-a2d3-194d60613faa" providerId="ADAL" clId="{54FA6B49-FC0F-456E-B584-873BEDB4FBA8}" dt="2024-04-11T20:27:14.385" v="50" actId="20577"/>
      <pc:docMkLst>
        <pc:docMk/>
      </pc:docMkLst>
      <pc:sldChg chg="modNotesTx">
        <pc:chgData name="Shannon Vercammen" userId="86eff126-e775-4b8b-a2d3-194d60613faa" providerId="ADAL" clId="{54FA6B49-FC0F-456E-B584-873BEDB4FBA8}" dt="2024-04-11T20:27:14.385" v="50" actId="20577"/>
        <pc:sldMkLst>
          <pc:docMk/>
          <pc:sldMk cId="1616499607" sldId="262"/>
        </pc:sldMkLst>
      </pc:sldChg>
      <pc:sldChg chg="modNotesTx">
        <pc:chgData name="Shannon Vercammen" userId="86eff126-e775-4b8b-a2d3-194d60613faa" providerId="ADAL" clId="{54FA6B49-FC0F-456E-B584-873BEDB4FBA8}" dt="2024-04-11T20:20:50.384" v="41" actId="20577"/>
        <pc:sldMkLst>
          <pc:docMk/>
          <pc:sldMk cId="2342102170" sldId="275"/>
        </pc:sldMkLst>
      </pc:sldChg>
      <pc:sldChg chg="modNotesTx">
        <pc:chgData name="Shannon Vercammen" userId="86eff126-e775-4b8b-a2d3-194d60613faa" providerId="ADAL" clId="{54FA6B49-FC0F-456E-B584-873BEDB4FBA8}" dt="2024-04-11T20:20:26.888" v="0" actId="20577"/>
        <pc:sldMkLst>
          <pc:docMk/>
          <pc:sldMk cId="2412647023" sldId="293"/>
        </pc:sldMkLst>
      </pc:sldChg>
      <pc:sldChg chg="modNotesTx">
        <pc:chgData name="Shannon Vercammen" userId="86eff126-e775-4b8b-a2d3-194d60613faa" providerId="ADAL" clId="{54FA6B49-FC0F-456E-B584-873BEDB4FBA8}" dt="2024-04-11T20:21:02.918" v="46" actId="20577"/>
        <pc:sldMkLst>
          <pc:docMk/>
          <pc:sldMk cId="1358200788" sldId="296"/>
        </pc:sldMkLst>
      </pc:sldChg>
      <pc:sldChg chg="modNotesTx">
        <pc:chgData name="Shannon Vercammen" userId="86eff126-e775-4b8b-a2d3-194d60613faa" providerId="ADAL" clId="{54FA6B49-FC0F-456E-B584-873BEDB4FBA8}" dt="2024-04-11T20:21:04.924" v="47" actId="20577"/>
        <pc:sldMkLst>
          <pc:docMk/>
          <pc:sldMk cId="3910317956" sldId="307"/>
        </pc:sldMkLst>
      </pc:sldChg>
      <pc:sldChg chg="modNotesTx">
        <pc:chgData name="Shannon Vercammen" userId="86eff126-e775-4b8b-a2d3-194d60613faa" providerId="ADAL" clId="{54FA6B49-FC0F-456E-B584-873BEDB4FBA8}" dt="2024-04-11T20:20:53.577" v="42" actId="20577"/>
        <pc:sldMkLst>
          <pc:docMk/>
          <pc:sldMk cId="4172525922" sldId="308"/>
        </pc:sldMkLst>
      </pc:sldChg>
      <pc:sldChg chg="modNotesTx">
        <pc:chgData name="Shannon Vercammen" userId="86eff126-e775-4b8b-a2d3-194d60613faa" providerId="ADAL" clId="{54FA6B49-FC0F-456E-B584-873BEDB4FBA8}" dt="2024-04-11T20:21:00.504" v="45" actId="20577"/>
        <pc:sldMkLst>
          <pc:docMk/>
          <pc:sldMk cId="637183633" sldId="310"/>
        </pc:sldMkLst>
      </pc:sldChg>
      <pc:sldChg chg="modNotesTx">
        <pc:chgData name="Shannon Vercammen" userId="86eff126-e775-4b8b-a2d3-194d60613faa" providerId="ADAL" clId="{54FA6B49-FC0F-456E-B584-873BEDB4FBA8}" dt="2024-04-11T20:20:29.251" v="1" actId="20577"/>
        <pc:sldMkLst>
          <pc:docMk/>
          <pc:sldMk cId="2615038085" sldId="345"/>
        </pc:sldMkLst>
      </pc:sldChg>
      <pc:sldChg chg="modNotesTx">
        <pc:chgData name="Shannon Vercammen" userId="86eff126-e775-4b8b-a2d3-194d60613faa" providerId="ADAL" clId="{54FA6B49-FC0F-456E-B584-873BEDB4FBA8}" dt="2024-04-11T20:20:56.344" v="43" actId="20577"/>
        <pc:sldMkLst>
          <pc:docMk/>
          <pc:sldMk cId="4138059681" sldId="347"/>
        </pc:sldMkLst>
      </pc:sldChg>
      <pc:sldChg chg="modNotesTx">
        <pc:chgData name="Shannon Vercammen" userId="86eff126-e775-4b8b-a2d3-194d60613faa" providerId="ADAL" clId="{54FA6B49-FC0F-456E-B584-873BEDB4FBA8}" dt="2024-04-11T20:20:58.697" v="44" actId="20577"/>
        <pc:sldMkLst>
          <pc:docMk/>
          <pc:sldMk cId="84834357" sldId="349"/>
        </pc:sldMkLst>
      </pc:sldChg>
      <pc:sldChg chg="modNotesTx">
        <pc:chgData name="Shannon Vercammen" userId="86eff126-e775-4b8b-a2d3-194d60613faa" providerId="ADAL" clId="{54FA6B49-FC0F-456E-B584-873BEDB4FBA8}" dt="2024-04-11T20:21:09.428" v="48" actId="20577"/>
        <pc:sldMkLst>
          <pc:docMk/>
          <pc:sldMk cId="1357706734" sldId="35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solidFill>
                  <a:schemeClr val="tx1">
                    <a:lumMod val="50000"/>
                  </a:schemeClr>
                </a:solidFill>
              </a:rPr>
              <a:t>Click to Open</a:t>
            </a:r>
            <a:r>
              <a:rPr lang="en-US" sz="1400" baseline="0">
                <a:solidFill>
                  <a:schemeClr val="tx1">
                    <a:lumMod val="50000"/>
                  </a:schemeClr>
                </a:solidFill>
              </a:rPr>
              <a:t> Rate</a:t>
            </a:r>
            <a:endParaRPr lang="en-US" sz="140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Click to Open Rate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0-4A99-A3E2-B80B0EDF63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 '24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Click to Open Rate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4.0300000000000002E-2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A0-4A99-A3E2-B80B0EDF63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3009215"/>
        <c:axId val="2113007551"/>
      </c:barChart>
      <c:catAx>
        <c:axId val="2113009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13007551"/>
        <c:crosses val="autoZero"/>
        <c:auto val="1"/>
        <c:lblAlgn val="ctr"/>
        <c:lblOffset val="100"/>
        <c:noMultiLvlLbl val="0"/>
      </c:catAx>
      <c:valAx>
        <c:axId val="2113007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0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solidFill>
                  <a:schemeClr val="tx1">
                    <a:lumMod val="50000"/>
                  </a:schemeClr>
                </a:solidFill>
              </a:rPr>
              <a:t>Open</a:t>
            </a:r>
            <a:r>
              <a:rPr lang="en-US" sz="1400" baseline="0">
                <a:solidFill>
                  <a:schemeClr val="tx1">
                    <a:lumMod val="50000"/>
                  </a:schemeClr>
                </a:solidFill>
              </a:rPr>
              <a:t> Rate</a:t>
            </a:r>
            <a:endParaRPr lang="en-US" sz="140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Open Rate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0.44790000000000002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6-4C2F-BA89-6AF4A0B2D9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 '24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Open Rate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0.47170000000000001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46-4C2F-BA89-6AF4A0B2D9F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3009215"/>
        <c:axId val="2113007551"/>
      </c:barChart>
      <c:catAx>
        <c:axId val="2113009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13007551"/>
        <c:crosses val="autoZero"/>
        <c:auto val="1"/>
        <c:lblAlgn val="ctr"/>
        <c:lblOffset val="100"/>
        <c:noMultiLvlLbl val="0"/>
      </c:catAx>
      <c:valAx>
        <c:axId val="2113007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0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solidFill>
                  <a:schemeClr val="tx1">
                    <a:lumMod val="50000"/>
                  </a:schemeClr>
                </a:solidFill>
              </a:rPr>
              <a:t>Click </a:t>
            </a:r>
            <a:r>
              <a:rPr lang="en-US" sz="1400" baseline="0">
                <a:solidFill>
                  <a:schemeClr val="tx1">
                    <a:lumMod val="50000"/>
                  </a:schemeClr>
                </a:solidFill>
              </a:rPr>
              <a:t>Rate</a:t>
            </a:r>
            <a:endParaRPr lang="en-US" sz="140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Click Rate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2.7699999999999999E-2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0-4451-89FF-5725F0C68B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 '24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Click Rate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1.8800000000000001E-2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30-4451-89FF-5725F0C68B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3009215"/>
        <c:axId val="2113007551"/>
      </c:barChart>
      <c:catAx>
        <c:axId val="2113009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13007551"/>
        <c:crosses val="autoZero"/>
        <c:auto val="1"/>
        <c:lblAlgn val="ctr"/>
        <c:lblOffset val="100"/>
        <c:noMultiLvlLbl val="0"/>
      </c:catAx>
      <c:valAx>
        <c:axId val="2113007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0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solidFill>
                  <a:schemeClr val="tx1">
                    <a:lumMod val="50000"/>
                  </a:schemeClr>
                </a:solidFill>
              </a:rPr>
              <a:t>Unsubscribe </a:t>
            </a:r>
            <a:r>
              <a:rPr lang="en-US" sz="1400" baseline="0">
                <a:solidFill>
                  <a:schemeClr val="tx1">
                    <a:lumMod val="50000"/>
                  </a:schemeClr>
                </a:solidFill>
              </a:rPr>
              <a:t>Rate</a:t>
            </a:r>
            <a:endParaRPr lang="en-US" sz="140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Unsubscribe Rate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6.8999999999999999E-3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71-4700-B515-BC1DC86378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 '24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Unsubscribe Rate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7.3000000000000001E-3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71-4700-B515-BC1DC86378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3009215"/>
        <c:axId val="2113007551"/>
      </c:barChart>
      <c:catAx>
        <c:axId val="2113009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13007551"/>
        <c:crosses val="autoZero"/>
        <c:auto val="1"/>
        <c:lblAlgn val="ctr"/>
        <c:lblOffset val="100"/>
        <c:noMultiLvlLbl val="0"/>
      </c:catAx>
      <c:valAx>
        <c:axId val="2113007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0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aseline="0">
                <a:solidFill>
                  <a:schemeClr val="tx1">
                    <a:lumMod val="50000"/>
                  </a:schemeClr>
                </a:solidFill>
              </a:rPr>
              <a:t>Bounce Rate</a:t>
            </a:r>
            <a:endParaRPr lang="en-US" sz="140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Bounce Rate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5.3900000000000003E-2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0D-404B-8A44-D1EAF8984D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 '24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Bounce Rate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1.7100000000000001E-2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0D-404B-8A44-D1EAF8984D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3009215"/>
        <c:axId val="2113007551"/>
      </c:barChart>
      <c:catAx>
        <c:axId val="2113009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13007551"/>
        <c:crosses val="autoZero"/>
        <c:auto val="1"/>
        <c:lblAlgn val="ctr"/>
        <c:lblOffset val="100"/>
        <c:noMultiLvlLbl val="0"/>
      </c:catAx>
      <c:valAx>
        <c:axId val="2113007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0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Service Line</a:t>
            </a:r>
            <a:r>
              <a:rPr lang="en-US" baseline="0"/>
              <a:t> Breakdown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Q1' 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Anesthesia</c:v>
                </c:pt>
                <c:pt idx="1">
                  <c:v>Emergency</c:v>
                </c:pt>
                <c:pt idx="2">
                  <c:v>Hospital Medicine</c:v>
                </c:pt>
                <c:pt idx="3">
                  <c:v>Women and Children</c:v>
                </c:pt>
                <c:pt idx="4">
                  <c:v>Surgical</c:v>
                </c:pt>
                <c:pt idx="5">
                  <c:v>Radiology</c:v>
                </c:pt>
                <c:pt idx="6">
                  <c:v>Multi-Specialty</c:v>
                </c:pt>
                <c:pt idx="7">
                  <c:v>CRNA</c:v>
                </c:pt>
                <c:pt idx="8">
                  <c:v>Critical Care</c:v>
                </c:pt>
              </c:strCache>
            </c:strRef>
          </c:cat>
          <c:val>
            <c:numRef>
              <c:f>Sheet1!$B$2:$B$10</c:f>
              <c:numCache>
                <c:formatCode>0</c:formatCode>
                <c:ptCount val="9"/>
                <c:pt idx="0">
                  <c:v>21</c:v>
                </c:pt>
                <c:pt idx="1">
                  <c:v>9</c:v>
                </c:pt>
                <c:pt idx="2">
                  <c:v>24</c:v>
                </c:pt>
                <c:pt idx="3">
                  <c:v>6</c:v>
                </c:pt>
                <c:pt idx="5">
                  <c:v>4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8-40B1-AD7E-AE75FADA8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Q4' 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Anesthesia</c:v>
                </c:pt>
                <c:pt idx="1">
                  <c:v>Emergency</c:v>
                </c:pt>
                <c:pt idx="2">
                  <c:v>Hospital Medicine</c:v>
                </c:pt>
                <c:pt idx="3">
                  <c:v>Women and Children</c:v>
                </c:pt>
                <c:pt idx="4">
                  <c:v>Surgical</c:v>
                </c:pt>
                <c:pt idx="5">
                  <c:v>Radiology</c:v>
                </c:pt>
                <c:pt idx="6">
                  <c:v>Multi-Specialty</c:v>
                </c:pt>
                <c:pt idx="7">
                  <c:v>CRNA</c:v>
                </c:pt>
                <c:pt idx="8">
                  <c:v>Critical Care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20</c:v>
                </c:pt>
                <c:pt idx="1">
                  <c:v>6</c:v>
                </c:pt>
                <c:pt idx="3">
                  <c:v>5</c:v>
                </c:pt>
                <c:pt idx="5">
                  <c:v>8</c:v>
                </c:pt>
                <c:pt idx="7">
                  <c:v>6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8-40B1-AD7E-AE75FADA89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2417776"/>
        <c:axId val="282418192"/>
      </c:barChart>
      <c:catAx>
        <c:axId val="28241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8192"/>
        <c:crosses val="autoZero"/>
        <c:auto val="1"/>
        <c:lblAlgn val="ctr"/>
        <c:lblOffset val="100"/>
        <c:noMultiLvlLbl val="0"/>
      </c:catAx>
      <c:valAx>
        <c:axId val="28241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emails within bounce rate range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Below benchmark (&lt;5.39%)</c:v>
                </c:pt>
                <c:pt idx="1">
                  <c:v>5.39% - 10%</c:v>
                </c:pt>
                <c:pt idx="2">
                  <c:v>10 - 15%</c:v>
                </c:pt>
                <c:pt idx="3">
                  <c:v>15 - 20%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0.94450000000000001</c:v>
                </c:pt>
                <c:pt idx="1">
                  <c:v>3.6999999999999998E-2</c:v>
                </c:pt>
                <c:pt idx="2">
                  <c:v>0</c:v>
                </c:pt>
                <c:pt idx="3">
                  <c:v>1.8499999999999999E-2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40-41AC-B06D-F4EC303728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0045648"/>
        <c:axId val="1750044400"/>
      </c:barChart>
      <c:catAx>
        <c:axId val="1750045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044400"/>
        <c:crosses val="autoZero"/>
        <c:auto val="1"/>
        <c:lblAlgn val="ctr"/>
        <c:lblOffset val="100"/>
        <c:noMultiLvlLbl val="0"/>
      </c:catAx>
      <c:valAx>
        <c:axId val="175004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04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81711294823905"/>
          <c:y val="0.89297331727351981"/>
          <c:w val="0.44488597310537298"/>
          <c:h val="5.38441617691949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Quarterly Comparison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Q1 '24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Bounce Rate</c:v>
                </c:pt>
                <c:pt idx="1">
                  <c:v>Unsubscribe Rate</c:v>
                </c:pt>
                <c:pt idx="2">
                  <c:v>Click Rate</c:v>
                </c:pt>
                <c:pt idx="3">
                  <c:v>Open Rate</c:v>
                </c:pt>
                <c:pt idx="4">
                  <c:v>Click to Open Rate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1.7100000000000001E-2</c:v>
                </c:pt>
                <c:pt idx="1">
                  <c:v>7.3000000000000001E-3</c:v>
                </c:pt>
                <c:pt idx="2">
                  <c:v>1.8800000000000001E-2</c:v>
                </c:pt>
                <c:pt idx="3">
                  <c:v>0.47170000000000001</c:v>
                </c:pt>
                <c:pt idx="4">
                  <c:v>4.0300000000000002E-2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77-4243-AB0E-DE494AB301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Q4' 232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Bounce Rate</c:v>
                </c:pt>
                <c:pt idx="1">
                  <c:v>Unsubscribe Rate</c:v>
                </c:pt>
                <c:pt idx="2">
                  <c:v>Click Rate</c:v>
                </c:pt>
                <c:pt idx="3">
                  <c:v>Open Rate</c:v>
                </c:pt>
                <c:pt idx="4">
                  <c:v>Click to Open Rate</c:v>
                </c:pt>
              </c:strCache>
            </c:strRef>
          </c:cat>
          <c:val>
            <c:numRef>
              <c:f>Sheet1!$C$2:$C$6</c:f>
              <c:numCache>
                <c:formatCode>0.00%</c:formatCode>
                <c:ptCount val="5"/>
                <c:pt idx="0">
                  <c:v>1.4E-2</c:v>
                </c:pt>
                <c:pt idx="1">
                  <c:v>9.5999999999999992E-3</c:v>
                </c:pt>
                <c:pt idx="2">
                  <c:v>2.1499999999999998E-2</c:v>
                </c:pt>
                <c:pt idx="3">
                  <c:v>0.4929</c:v>
                </c:pt>
                <c:pt idx="4">
                  <c:v>4.36E-2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77-4243-AB0E-DE494AB301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Q3' 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Bounce Rate</c:v>
                </c:pt>
                <c:pt idx="1">
                  <c:v>Unsubscribe Rate</c:v>
                </c:pt>
                <c:pt idx="2">
                  <c:v>Click Rate</c:v>
                </c:pt>
                <c:pt idx="3">
                  <c:v>Open Rate</c:v>
                </c:pt>
                <c:pt idx="4">
                  <c:v>Click to Open Rate</c:v>
                </c:pt>
              </c:strCache>
            </c:strRef>
          </c:cat>
          <c:val>
            <c:numRef>
              <c:f>Sheet1!$D$2:$D$6</c:f>
              <c:numCache>
                <c:formatCode>0.00%</c:formatCode>
                <c:ptCount val="5"/>
                <c:pt idx="0">
                  <c:v>2.81E-2</c:v>
                </c:pt>
                <c:pt idx="1">
                  <c:v>6.0000000000000001E-3</c:v>
                </c:pt>
                <c:pt idx="2">
                  <c:v>1.9099999999999999E-2</c:v>
                </c:pt>
                <c:pt idx="3">
                  <c:v>0.48299999999999998</c:v>
                </c:pt>
                <c:pt idx="4">
                  <c:v>3.9300000000000002E-2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77-4243-AB0E-DE494AB301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Q2' 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Bounce Rate</c:v>
                </c:pt>
                <c:pt idx="1">
                  <c:v>Unsubscribe Rate</c:v>
                </c:pt>
                <c:pt idx="2">
                  <c:v>Click Rate</c:v>
                </c:pt>
                <c:pt idx="3">
                  <c:v>Open Rate</c:v>
                </c:pt>
                <c:pt idx="4">
                  <c:v>Click to Open Rate</c:v>
                </c:pt>
              </c:strCache>
            </c:strRef>
          </c:cat>
          <c:val>
            <c:numRef>
              <c:f>Sheet1!$E$2:$E$6</c:f>
              <c:numCache>
                <c:formatCode>0.00%</c:formatCode>
                <c:ptCount val="5"/>
                <c:pt idx="0">
                  <c:v>3.0300000000000001E-2</c:v>
                </c:pt>
                <c:pt idx="1">
                  <c:v>7.4000000000000003E-3</c:v>
                </c:pt>
                <c:pt idx="2">
                  <c:v>3.4200000000000001E-2</c:v>
                </c:pt>
                <c:pt idx="3">
                  <c:v>0.52639999999999998</c:v>
                </c:pt>
                <c:pt idx="4">
                  <c:v>6.25E-2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77-4243-AB0E-DE494AB30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417776"/>
        <c:axId val="282418192"/>
      </c:barChart>
      <c:catAx>
        <c:axId val="282417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8192"/>
        <c:crosses val="autoZero"/>
        <c:auto val="1"/>
        <c:lblAlgn val="ctr"/>
        <c:lblOffset val="100"/>
        <c:noMultiLvlLbl val="0"/>
      </c:catAx>
      <c:valAx>
        <c:axId val="282418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A3840-BDA5-451B-BD26-B2457CEAE9E5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3349D3-B425-4C11-8EF5-27206B6D1319}">
      <dgm:prSet/>
      <dgm:spPr/>
      <dgm:t>
        <a:bodyPr/>
        <a:lstStyle/>
        <a:p>
          <a:r>
            <a:rPr lang="en-US" b="1">
              <a:solidFill>
                <a:srgbClr val="3B6E8F"/>
              </a:solidFill>
            </a:rPr>
            <a:t>21% </a:t>
          </a:r>
          <a:r>
            <a:rPr lang="en-US">
              <a:solidFill>
                <a:srgbClr val="000000"/>
              </a:solidFill>
            </a:rPr>
            <a:t>of emails above benchmark (5.00%)</a:t>
          </a:r>
        </a:p>
      </dgm:t>
    </dgm:pt>
    <dgm:pt modelId="{0B78E5C3-E46C-48DD-B0C7-804AA79F711D}" type="parTrans" cxnId="{2A6350AD-3D75-4944-833B-D45862836264}">
      <dgm:prSet/>
      <dgm:spPr/>
      <dgm:t>
        <a:bodyPr/>
        <a:lstStyle/>
        <a:p>
          <a:endParaRPr lang="en-US"/>
        </a:p>
      </dgm:t>
    </dgm:pt>
    <dgm:pt modelId="{0C1E57FE-1E4D-4D97-BF54-45B543A2085E}" type="sibTrans" cxnId="{2A6350AD-3D75-4944-833B-D45862836264}">
      <dgm:prSet/>
      <dgm:spPr/>
      <dgm:t>
        <a:bodyPr/>
        <a:lstStyle/>
        <a:p>
          <a:endParaRPr lang="en-US"/>
        </a:p>
      </dgm:t>
    </dgm:pt>
    <dgm:pt modelId="{F1822EA6-C7EF-457D-A2C8-A2D68B76C12E}">
      <dgm:prSet/>
      <dgm:spPr/>
      <dgm:t>
        <a:bodyPr/>
        <a:lstStyle/>
        <a:p>
          <a:r>
            <a:rPr lang="en-US" b="1">
              <a:solidFill>
                <a:srgbClr val="3B6E8F"/>
              </a:solidFill>
            </a:rPr>
            <a:t>64% </a:t>
          </a:r>
          <a:r>
            <a:rPr lang="en-US">
              <a:solidFill>
                <a:srgbClr val="000000"/>
              </a:solidFill>
            </a:rPr>
            <a:t>of emails above benchmark (44.79%)</a:t>
          </a:r>
        </a:p>
      </dgm:t>
    </dgm:pt>
    <dgm:pt modelId="{F5525558-F324-4491-B958-510D5E15E44D}" type="sibTrans" cxnId="{C69B6C75-9933-43A1-A2C5-4A45FC0C6653}">
      <dgm:prSet/>
      <dgm:spPr/>
      <dgm:t>
        <a:bodyPr/>
        <a:lstStyle/>
        <a:p>
          <a:endParaRPr lang="en-US"/>
        </a:p>
      </dgm:t>
    </dgm:pt>
    <dgm:pt modelId="{ABCEBA82-36CB-46DC-A4C3-900F18677572}" type="parTrans" cxnId="{C69B6C75-9933-43A1-A2C5-4A45FC0C6653}">
      <dgm:prSet/>
      <dgm:spPr/>
      <dgm:t>
        <a:bodyPr/>
        <a:lstStyle/>
        <a:p>
          <a:endParaRPr lang="en-US"/>
        </a:p>
      </dgm:t>
    </dgm:pt>
    <dgm:pt modelId="{F247DD3C-3CF4-4A2F-89B1-89B6DEE1E43F}">
      <dgm:prSet/>
      <dgm:spPr/>
      <dgm:t>
        <a:bodyPr/>
        <a:lstStyle/>
        <a:p>
          <a:r>
            <a:rPr lang="en-US" b="1">
              <a:solidFill>
                <a:srgbClr val="3B6E8F"/>
              </a:solidFill>
            </a:rPr>
            <a:t>18%</a:t>
          </a:r>
          <a:r>
            <a:rPr lang="en-US" b="1">
              <a:solidFill>
                <a:srgbClr val="000000"/>
              </a:solidFill>
            </a:rPr>
            <a:t> </a:t>
          </a:r>
          <a:r>
            <a:rPr lang="en-US">
              <a:solidFill>
                <a:srgbClr val="000000"/>
              </a:solidFill>
            </a:rPr>
            <a:t>of emails above benchmark (2.77%)</a:t>
          </a:r>
        </a:p>
      </dgm:t>
    </dgm:pt>
    <dgm:pt modelId="{5F49829A-74D6-4940-B79A-0A080E3D98A3}" type="sibTrans" cxnId="{710D740F-38BE-4016-AB4A-0E4CDB51E986}">
      <dgm:prSet/>
      <dgm:spPr/>
      <dgm:t>
        <a:bodyPr/>
        <a:lstStyle/>
        <a:p>
          <a:endParaRPr lang="en-US"/>
        </a:p>
      </dgm:t>
    </dgm:pt>
    <dgm:pt modelId="{91590BD8-B50A-4B1B-A344-B88F138A2843}" type="parTrans" cxnId="{710D740F-38BE-4016-AB4A-0E4CDB51E986}">
      <dgm:prSet/>
      <dgm:spPr/>
      <dgm:t>
        <a:bodyPr/>
        <a:lstStyle/>
        <a:p>
          <a:endParaRPr lang="en-US"/>
        </a:p>
      </dgm:t>
    </dgm:pt>
    <dgm:pt modelId="{5E996B82-4C69-4AD0-9C05-E251C845A1BE}">
      <dgm:prSet/>
      <dgm:spPr/>
      <dgm:t>
        <a:bodyPr/>
        <a:lstStyle/>
        <a:p>
          <a:r>
            <a:rPr lang="en-US" b="1">
              <a:solidFill>
                <a:srgbClr val="3B6E8F"/>
              </a:solidFill>
            </a:rPr>
            <a:t>65%</a:t>
          </a:r>
          <a:r>
            <a:rPr lang="en-US">
              <a:solidFill>
                <a:srgbClr val="000000"/>
              </a:solidFill>
            </a:rPr>
            <a:t> of emails below benchmark (0.69%)</a:t>
          </a:r>
        </a:p>
      </dgm:t>
    </dgm:pt>
    <dgm:pt modelId="{1C9D5C07-189E-4C28-BD32-81CD7DDB8120}" type="sibTrans" cxnId="{87B4CD9B-BDC9-4DD2-AFA6-AD6254B94D1B}">
      <dgm:prSet/>
      <dgm:spPr/>
      <dgm:t>
        <a:bodyPr/>
        <a:lstStyle/>
        <a:p>
          <a:endParaRPr lang="en-US"/>
        </a:p>
      </dgm:t>
    </dgm:pt>
    <dgm:pt modelId="{96536987-1882-4D40-9C4F-DC065C4D7FA1}" type="parTrans" cxnId="{87B4CD9B-BDC9-4DD2-AFA6-AD6254B94D1B}">
      <dgm:prSet/>
      <dgm:spPr/>
      <dgm:t>
        <a:bodyPr/>
        <a:lstStyle/>
        <a:p>
          <a:endParaRPr lang="en-US"/>
        </a:p>
      </dgm:t>
    </dgm:pt>
    <dgm:pt modelId="{C76575EA-E2EF-436A-BC2A-26FADD54DD88}">
      <dgm:prSet/>
      <dgm:spPr/>
      <dgm:t>
        <a:bodyPr/>
        <a:lstStyle/>
        <a:p>
          <a:r>
            <a:rPr lang="en-US" b="1">
              <a:solidFill>
                <a:srgbClr val="3B6E8F"/>
              </a:solidFill>
            </a:rPr>
            <a:t>94%</a:t>
          </a:r>
          <a:r>
            <a:rPr lang="en-US">
              <a:solidFill>
                <a:srgbClr val="000000"/>
              </a:solidFill>
            </a:rPr>
            <a:t> of emails below benchmark (5.39%)</a:t>
          </a:r>
        </a:p>
      </dgm:t>
    </dgm:pt>
    <dgm:pt modelId="{BD00CC6C-12B1-49D5-887C-6F1665FB34B6}" type="sibTrans" cxnId="{000F061A-834B-4D41-9F54-E93027C8EFF7}">
      <dgm:prSet/>
      <dgm:spPr/>
      <dgm:t>
        <a:bodyPr/>
        <a:lstStyle/>
        <a:p>
          <a:endParaRPr lang="en-US"/>
        </a:p>
      </dgm:t>
    </dgm:pt>
    <dgm:pt modelId="{F643E6F9-3C77-40E0-93A3-D548893E71BE}" type="parTrans" cxnId="{000F061A-834B-4D41-9F54-E93027C8EFF7}">
      <dgm:prSet/>
      <dgm:spPr/>
      <dgm:t>
        <a:bodyPr/>
        <a:lstStyle/>
        <a:p>
          <a:endParaRPr lang="en-US"/>
        </a:p>
      </dgm:t>
    </dgm:pt>
    <dgm:pt modelId="{91695844-9541-4BA0-89E1-AD160E07D66F}">
      <dgm:prSet/>
      <dgm:spPr/>
      <dgm:t>
        <a:bodyPr/>
        <a:lstStyle/>
        <a:p>
          <a:r>
            <a:rPr lang="en-US"/>
            <a:t>CTOR</a:t>
          </a:r>
        </a:p>
      </dgm:t>
    </dgm:pt>
    <dgm:pt modelId="{A01C54EB-62BC-4C40-ABB9-A0FC8CC80544}" type="parTrans" cxnId="{263FD8B6-7F72-4681-BBB8-25ED8BEBA7CE}">
      <dgm:prSet/>
      <dgm:spPr/>
      <dgm:t>
        <a:bodyPr/>
        <a:lstStyle/>
        <a:p>
          <a:endParaRPr lang="en-US"/>
        </a:p>
      </dgm:t>
    </dgm:pt>
    <dgm:pt modelId="{07A83B39-E3D6-4E5F-A3CC-AE5332789F71}" type="sibTrans" cxnId="{263FD8B6-7F72-4681-BBB8-25ED8BEBA7CE}">
      <dgm:prSet/>
      <dgm:spPr/>
      <dgm:t>
        <a:bodyPr/>
        <a:lstStyle/>
        <a:p>
          <a:endParaRPr lang="en-US"/>
        </a:p>
      </dgm:t>
    </dgm:pt>
    <dgm:pt modelId="{E076AD10-F6B6-4F84-A816-4B5878F806FE}">
      <dgm:prSet/>
      <dgm:spPr/>
      <dgm:t>
        <a:bodyPr/>
        <a:lstStyle/>
        <a:p>
          <a:r>
            <a:rPr lang="en-US">
              <a:solidFill>
                <a:schemeClr val="bg2"/>
              </a:solidFill>
            </a:rPr>
            <a:t>Open Rate</a:t>
          </a:r>
        </a:p>
      </dgm:t>
    </dgm:pt>
    <dgm:pt modelId="{3B808704-17AA-436E-82C2-5C145FEACDB8}" type="parTrans" cxnId="{0D1768DF-7092-4EBA-9853-13A3643197C6}">
      <dgm:prSet/>
      <dgm:spPr/>
      <dgm:t>
        <a:bodyPr/>
        <a:lstStyle/>
        <a:p>
          <a:endParaRPr lang="en-US"/>
        </a:p>
      </dgm:t>
    </dgm:pt>
    <dgm:pt modelId="{7BF3BA86-6E2F-4329-A377-43CCA17E124A}" type="sibTrans" cxnId="{0D1768DF-7092-4EBA-9853-13A3643197C6}">
      <dgm:prSet/>
      <dgm:spPr/>
      <dgm:t>
        <a:bodyPr/>
        <a:lstStyle/>
        <a:p>
          <a:endParaRPr lang="en-US"/>
        </a:p>
      </dgm:t>
    </dgm:pt>
    <dgm:pt modelId="{04899F6D-5E17-4E96-BDF1-90EED216E4B7}">
      <dgm:prSet/>
      <dgm:spPr/>
      <dgm:t>
        <a:bodyPr/>
        <a:lstStyle/>
        <a:p>
          <a:r>
            <a:rPr lang="en-US">
              <a:solidFill>
                <a:schemeClr val="bg2"/>
              </a:solidFill>
            </a:rPr>
            <a:t>Click Rate</a:t>
          </a:r>
        </a:p>
      </dgm:t>
    </dgm:pt>
    <dgm:pt modelId="{0D1B60C8-870B-4A7C-82FE-BF1E675E0DBA}" type="parTrans" cxnId="{740AA9BE-2565-4FFE-87E2-EB3F246CA63A}">
      <dgm:prSet/>
      <dgm:spPr/>
      <dgm:t>
        <a:bodyPr/>
        <a:lstStyle/>
        <a:p>
          <a:endParaRPr lang="en-US"/>
        </a:p>
      </dgm:t>
    </dgm:pt>
    <dgm:pt modelId="{175C8E17-473E-433E-848A-7251BFEB2094}" type="sibTrans" cxnId="{740AA9BE-2565-4FFE-87E2-EB3F246CA63A}">
      <dgm:prSet/>
      <dgm:spPr/>
      <dgm:t>
        <a:bodyPr/>
        <a:lstStyle/>
        <a:p>
          <a:endParaRPr lang="en-US"/>
        </a:p>
      </dgm:t>
    </dgm:pt>
    <dgm:pt modelId="{6680BAF2-7E11-4C18-B68C-7E785771A2A2}">
      <dgm:prSet/>
      <dgm:spPr/>
      <dgm:t>
        <a:bodyPr/>
        <a:lstStyle/>
        <a:p>
          <a:r>
            <a:rPr lang="en-US">
              <a:solidFill>
                <a:schemeClr val="bg2"/>
              </a:solidFill>
            </a:rPr>
            <a:t>Unsub Rate</a:t>
          </a:r>
        </a:p>
      </dgm:t>
    </dgm:pt>
    <dgm:pt modelId="{46FFEC5F-9C71-4F9F-AF72-2496D2117744}" type="parTrans" cxnId="{EE2090C9-F113-4BF5-AF9F-F7E73D79BE0B}">
      <dgm:prSet/>
      <dgm:spPr/>
      <dgm:t>
        <a:bodyPr/>
        <a:lstStyle/>
        <a:p>
          <a:endParaRPr lang="en-US"/>
        </a:p>
      </dgm:t>
    </dgm:pt>
    <dgm:pt modelId="{D6829FAC-B4A8-480D-8C28-46CC2F698B1A}" type="sibTrans" cxnId="{EE2090C9-F113-4BF5-AF9F-F7E73D79BE0B}">
      <dgm:prSet/>
      <dgm:spPr/>
      <dgm:t>
        <a:bodyPr/>
        <a:lstStyle/>
        <a:p>
          <a:endParaRPr lang="en-US"/>
        </a:p>
      </dgm:t>
    </dgm:pt>
    <dgm:pt modelId="{F3DC7CA1-74D5-47FC-BF54-68E0A3280808}">
      <dgm:prSet/>
      <dgm:spPr/>
      <dgm:t>
        <a:bodyPr/>
        <a:lstStyle/>
        <a:p>
          <a:r>
            <a:rPr lang="en-US">
              <a:solidFill>
                <a:schemeClr val="bg2"/>
              </a:solidFill>
            </a:rPr>
            <a:t>Bounce Rate</a:t>
          </a:r>
        </a:p>
      </dgm:t>
    </dgm:pt>
    <dgm:pt modelId="{18C62E71-9959-4592-8B74-D5FF3B748971}" type="parTrans" cxnId="{4C08BC12-F799-4BA3-8AB4-FDFE1430A50E}">
      <dgm:prSet/>
      <dgm:spPr/>
      <dgm:t>
        <a:bodyPr/>
        <a:lstStyle/>
        <a:p>
          <a:endParaRPr lang="en-US"/>
        </a:p>
      </dgm:t>
    </dgm:pt>
    <dgm:pt modelId="{1D270347-98B1-4DEF-A4CF-1ABEEB07E73B}" type="sibTrans" cxnId="{4C08BC12-F799-4BA3-8AB4-FDFE1430A50E}">
      <dgm:prSet/>
      <dgm:spPr/>
      <dgm:t>
        <a:bodyPr/>
        <a:lstStyle/>
        <a:p>
          <a:endParaRPr lang="en-US"/>
        </a:p>
      </dgm:t>
    </dgm:pt>
    <dgm:pt modelId="{D14427A3-5843-4225-A9D9-10E32C962AFA}" type="pres">
      <dgm:prSet presAssocID="{7F5A3840-BDA5-451B-BD26-B2457CEAE9E5}" presName="Name0" presStyleCnt="0">
        <dgm:presLayoutVars>
          <dgm:dir/>
          <dgm:animLvl val="lvl"/>
          <dgm:resizeHandles val="exact"/>
        </dgm:presLayoutVars>
      </dgm:prSet>
      <dgm:spPr/>
    </dgm:pt>
    <dgm:pt modelId="{9D94E284-9C6D-413D-A750-36C59DA897E9}" type="pres">
      <dgm:prSet presAssocID="{7F5A3840-BDA5-451B-BD26-B2457CEAE9E5}" presName="tSp" presStyleCnt="0"/>
      <dgm:spPr/>
    </dgm:pt>
    <dgm:pt modelId="{A13A0F5D-0504-4F4B-BC9B-189BE6ADDAF1}" type="pres">
      <dgm:prSet presAssocID="{7F5A3840-BDA5-451B-BD26-B2457CEAE9E5}" presName="bSp" presStyleCnt="0"/>
      <dgm:spPr/>
    </dgm:pt>
    <dgm:pt modelId="{26A61D57-357E-4528-896B-F455B167F963}" type="pres">
      <dgm:prSet presAssocID="{7F5A3840-BDA5-451B-BD26-B2457CEAE9E5}" presName="process" presStyleCnt="0"/>
      <dgm:spPr/>
    </dgm:pt>
    <dgm:pt modelId="{0CD06079-A481-429C-A257-248B4B73AFAF}" type="pres">
      <dgm:prSet presAssocID="{91695844-9541-4BA0-89E1-AD160E07D66F}" presName="composite1" presStyleCnt="0"/>
      <dgm:spPr/>
    </dgm:pt>
    <dgm:pt modelId="{20E6F0C5-097B-4B84-BC46-A9AF6DEDBD05}" type="pres">
      <dgm:prSet presAssocID="{91695844-9541-4BA0-89E1-AD160E07D66F}" presName="dummyNode1" presStyleLbl="node1" presStyleIdx="0" presStyleCnt="5"/>
      <dgm:spPr/>
    </dgm:pt>
    <dgm:pt modelId="{E0B92F59-63BC-4B7C-8B96-80332DE280EE}" type="pres">
      <dgm:prSet presAssocID="{91695844-9541-4BA0-89E1-AD160E07D66F}" presName="childNode1" presStyleLbl="bgAcc1" presStyleIdx="0" presStyleCnt="5">
        <dgm:presLayoutVars>
          <dgm:bulletEnabled val="1"/>
        </dgm:presLayoutVars>
      </dgm:prSet>
      <dgm:spPr/>
    </dgm:pt>
    <dgm:pt modelId="{CAAFFCD8-0643-4E15-A119-DE1F521705B0}" type="pres">
      <dgm:prSet presAssocID="{91695844-9541-4BA0-89E1-AD160E07D66F}" presName="childNode1tx" presStyleLbl="bgAcc1" presStyleIdx="0" presStyleCnt="5">
        <dgm:presLayoutVars>
          <dgm:bulletEnabled val="1"/>
        </dgm:presLayoutVars>
      </dgm:prSet>
      <dgm:spPr/>
    </dgm:pt>
    <dgm:pt modelId="{94BE94F3-1167-4342-9FD5-308A9299C822}" type="pres">
      <dgm:prSet presAssocID="{91695844-9541-4BA0-89E1-AD160E07D66F}" presName="parentNode1" presStyleLbl="node1" presStyleIdx="0" presStyleCnt="5">
        <dgm:presLayoutVars>
          <dgm:chMax val="1"/>
          <dgm:bulletEnabled val="1"/>
        </dgm:presLayoutVars>
      </dgm:prSet>
      <dgm:spPr/>
    </dgm:pt>
    <dgm:pt modelId="{1B1BB374-8698-4286-9F03-93C46F05BCAB}" type="pres">
      <dgm:prSet presAssocID="{91695844-9541-4BA0-89E1-AD160E07D66F}" presName="connSite1" presStyleCnt="0"/>
      <dgm:spPr/>
    </dgm:pt>
    <dgm:pt modelId="{A89B024D-08B3-4943-A3E3-B07FDAF1CE6C}" type="pres">
      <dgm:prSet presAssocID="{07A83B39-E3D6-4E5F-A3CC-AE5332789F71}" presName="Name9" presStyleLbl="sibTrans2D1" presStyleIdx="0" presStyleCnt="4"/>
      <dgm:spPr/>
    </dgm:pt>
    <dgm:pt modelId="{FA5B845A-D306-4F6B-97A3-7B7A8EE2402B}" type="pres">
      <dgm:prSet presAssocID="{E076AD10-F6B6-4F84-A816-4B5878F806FE}" presName="composite2" presStyleCnt="0"/>
      <dgm:spPr/>
    </dgm:pt>
    <dgm:pt modelId="{133FF107-DDE5-4EA6-A6FD-0DFD29C0F2EC}" type="pres">
      <dgm:prSet presAssocID="{E076AD10-F6B6-4F84-A816-4B5878F806FE}" presName="dummyNode2" presStyleLbl="node1" presStyleIdx="0" presStyleCnt="5"/>
      <dgm:spPr/>
    </dgm:pt>
    <dgm:pt modelId="{659B1827-4253-45EC-91A1-F22C8322F784}" type="pres">
      <dgm:prSet presAssocID="{E076AD10-F6B6-4F84-A816-4B5878F806FE}" presName="childNode2" presStyleLbl="bgAcc1" presStyleIdx="1" presStyleCnt="5">
        <dgm:presLayoutVars>
          <dgm:bulletEnabled val="1"/>
        </dgm:presLayoutVars>
      </dgm:prSet>
      <dgm:spPr/>
    </dgm:pt>
    <dgm:pt modelId="{A76B12C5-A1C0-48B0-9E51-5D03AA468794}" type="pres">
      <dgm:prSet presAssocID="{E076AD10-F6B6-4F84-A816-4B5878F806FE}" presName="childNode2tx" presStyleLbl="bgAcc1" presStyleIdx="1" presStyleCnt="5">
        <dgm:presLayoutVars>
          <dgm:bulletEnabled val="1"/>
        </dgm:presLayoutVars>
      </dgm:prSet>
      <dgm:spPr/>
    </dgm:pt>
    <dgm:pt modelId="{E154C27B-E19D-4847-B9FF-C4BABFF35137}" type="pres">
      <dgm:prSet presAssocID="{E076AD10-F6B6-4F84-A816-4B5878F806FE}" presName="parentNode2" presStyleLbl="node1" presStyleIdx="1" presStyleCnt="5">
        <dgm:presLayoutVars>
          <dgm:chMax val="0"/>
          <dgm:bulletEnabled val="1"/>
        </dgm:presLayoutVars>
      </dgm:prSet>
      <dgm:spPr/>
    </dgm:pt>
    <dgm:pt modelId="{D27AD676-41E5-40EF-B08B-D126EAC5B756}" type="pres">
      <dgm:prSet presAssocID="{E076AD10-F6B6-4F84-A816-4B5878F806FE}" presName="connSite2" presStyleCnt="0"/>
      <dgm:spPr/>
    </dgm:pt>
    <dgm:pt modelId="{C3FF1850-EE37-4652-9BBC-F20992EC2763}" type="pres">
      <dgm:prSet presAssocID="{7BF3BA86-6E2F-4329-A377-43CCA17E124A}" presName="Name18" presStyleLbl="sibTrans2D1" presStyleIdx="1" presStyleCnt="4"/>
      <dgm:spPr/>
    </dgm:pt>
    <dgm:pt modelId="{92711313-3D2A-449D-B929-6EF664B7C603}" type="pres">
      <dgm:prSet presAssocID="{04899F6D-5E17-4E96-BDF1-90EED216E4B7}" presName="composite1" presStyleCnt="0"/>
      <dgm:spPr/>
    </dgm:pt>
    <dgm:pt modelId="{E9DA7DBC-5677-49DE-870B-D195F05146CB}" type="pres">
      <dgm:prSet presAssocID="{04899F6D-5E17-4E96-BDF1-90EED216E4B7}" presName="dummyNode1" presStyleLbl="node1" presStyleIdx="1" presStyleCnt="5"/>
      <dgm:spPr/>
    </dgm:pt>
    <dgm:pt modelId="{AF613C9D-B457-4645-86E9-ECB089F0DE45}" type="pres">
      <dgm:prSet presAssocID="{04899F6D-5E17-4E96-BDF1-90EED216E4B7}" presName="childNode1" presStyleLbl="bgAcc1" presStyleIdx="2" presStyleCnt="5">
        <dgm:presLayoutVars>
          <dgm:bulletEnabled val="1"/>
        </dgm:presLayoutVars>
      </dgm:prSet>
      <dgm:spPr/>
    </dgm:pt>
    <dgm:pt modelId="{2FD6B125-A7CC-4EC4-9698-A98BA6273FE0}" type="pres">
      <dgm:prSet presAssocID="{04899F6D-5E17-4E96-BDF1-90EED216E4B7}" presName="childNode1tx" presStyleLbl="bgAcc1" presStyleIdx="2" presStyleCnt="5">
        <dgm:presLayoutVars>
          <dgm:bulletEnabled val="1"/>
        </dgm:presLayoutVars>
      </dgm:prSet>
      <dgm:spPr/>
    </dgm:pt>
    <dgm:pt modelId="{7783F087-0610-43BF-9F44-68A8618C8072}" type="pres">
      <dgm:prSet presAssocID="{04899F6D-5E17-4E96-BDF1-90EED216E4B7}" presName="parentNode1" presStyleLbl="node1" presStyleIdx="2" presStyleCnt="5">
        <dgm:presLayoutVars>
          <dgm:chMax val="1"/>
          <dgm:bulletEnabled val="1"/>
        </dgm:presLayoutVars>
      </dgm:prSet>
      <dgm:spPr/>
    </dgm:pt>
    <dgm:pt modelId="{C744074C-21E7-4E78-87C0-38CBA0C6C047}" type="pres">
      <dgm:prSet presAssocID="{04899F6D-5E17-4E96-BDF1-90EED216E4B7}" presName="connSite1" presStyleCnt="0"/>
      <dgm:spPr/>
    </dgm:pt>
    <dgm:pt modelId="{806FC095-4CFE-4A59-AF57-3257274A466F}" type="pres">
      <dgm:prSet presAssocID="{175C8E17-473E-433E-848A-7251BFEB2094}" presName="Name9" presStyleLbl="sibTrans2D1" presStyleIdx="2" presStyleCnt="4"/>
      <dgm:spPr/>
    </dgm:pt>
    <dgm:pt modelId="{A6654099-1092-4886-BBDA-C8BDAC553EA1}" type="pres">
      <dgm:prSet presAssocID="{6680BAF2-7E11-4C18-B68C-7E785771A2A2}" presName="composite2" presStyleCnt="0"/>
      <dgm:spPr/>
    </dgm:pt>
    <dgm:pt modelId="{F0E59F80-C270-47B2-8376-8425257AB878}" type="pres">
      <dgm:prSet presAssocID="{6680BAF2-7E11-4C18-B68C-7E785771A2A2}" presName="dummyNode2" presStyleLbl="node1" presStyleIdx="2" presStyleCnt="5"/>
      <dgm:spPr/>
    </dgm:pt>
    <dgm:pt modelId="{BBB61D47-0D3E-450F-BDFD-3013E4D9B6F4}" type="pres">
      <dgm:prSet presAssocID="{6680BAF2-7E11-4C18-B68C-7E785771A2A2}" presName="childNode2" presStyleLbl="bgAcc1" presStyleIdx="3" presStyleCnt="5">
        <dgm:presLayoutVars>
          <dgm:bulletEnabled val="1"/>
        </dgm:presLayoutVars>
      </dgm:prSet>
      <dgm:spPr/>
    </dgm:pt>
    <dgm:pt modelId="{9B713070-AF7C-45FE-A657-C2ADDDBF96E6}" type="pres">
      <dgm:prSet presAssocID="{6680BAF2-7E11-4C18-B68C-7E785771A2A2}" presName="childNode2tx" presStyleLbl="bgAcc1" presStyleIdx="3" presStyleCnt="5">
        <dgm:presLayoutVars>
          <dgm:bulletEnabled val="1"/>
        </dgm:presLayoutVars>
      </dgm:prSet>
      <dgm:spPr/>
    </dgm:pt>
    <dgm:pt modelId="{013F1BE9-AAE5-424A-851D-7E474FD54538}" type="pres">
      <dgm:prSet presAssocID="{6680BAF2-7E11-4C18-B68C-7E785771A2A2}" presName="parentNode2" presStyleLbl="node1" presStyleIdx="3" presStyleCnt="5">
        <dgm:presLayoutVars>
          <dgm:chMax val="0"/>
          <dgm:bulletEnabled val="1"/>
        </dgm:presLayoutVars>
      </dgm:prSet>
      <dgm:spPr/>
    </dgm:pt>
    <dgm:pt modelId="{B7C2DDF5-D156-4D6E-BF28-45725AD3C1B1}" type="pres">
      <dgm:prSet presAssocID="{6680BAF2-7E11-4C18-B68C-7E785771A2A2}" presName="connSite2" presStyleCnt="0"/>
      <dgm:spPr/>
    </dgm:pt>
    <dgm:pt modelId="{7BAE84BE-CEBB-414F-AC64-4D5A18B63D48}" type="pres">
      <dgm:prSet presAssocID="{D6829FAC-B4A8-480D-8C28-46CC2F698B1A}" presName="Name18" presStyleLbl="sibTrans2D1" presStyleIdx="3" presStyleCnt="4"/>
      <dgm:spPr/>
    </dgm:pt>
    <dgm:pt modelId="{A39CEEDF-0386-4068-BBA7-9EF7934C4CD1}" type="pres">
      <dgm:prSet presAssocID="{F3DC7CA1-74D5-47FC-BF54-68E0A3280808}" presName="composite1" presStyleCnt="0"/>
      <dgm:spPr/>
    </dgm:pt>
    <dgm:pt modelId="{D3E37385-8F7F-49BE-93C5-4D7FD883842D}" type="pres">
      <dgm:prSet presAssocID="{F3DC7CA1-74D5-47FC-BF54-68E0A3280808}" presName="dummyNode1" presStyleLbl="node1" presStyleIdx="3" presStyleCnt="5"/>
      <dgm:spPr/>
    </dgm:pt>
    <dgm:pt modelId="{B1F1CF44-F0EA-43AB-97E0-EC64756C6177}" type="pres">
      <dgm:prSet presAssocID="{F3DC7CA1-74D5-47FC-BF54-68E0A3280808}" presName="childNode1" presStyleLbl="bgAcc1" presStyleIdx="4" presStyleCnt="5">
        <dgm:presLayoutVars>
          <dgm:bulletEnabled val="1"/>
        </dgm:presLayoutVars>
      </dgm:prSet>
      <dgm:spPr/>
    </dgm:pt>
    <dgm:pt modelId="{DD1B5C93-AEAA-4E65-A9A5-70DA30EC56F4}" type="pres">
      <dgm:prSet presAssocID="{F3DC7CA1-74D5-47FC-BF54-68E0A3280808}" presName="childNode1tx" presStyleLbl="bgAcc1" presStyleIdx="4" presStyleCnt="5">
        <dgm:presLayoutVars>
          <dgm:bulletEnabled val="1"/>
        </dgm:presLayoutVars>
      </dgm:prSet>
      <dgm:spPr/>
    </dgm:pt>
    <dgm:pt modelId="{7DA645E7-4CD3-442C-BC5C-307E7D208D93}" type="pres">
      <dgm:prSet presAssocID="{F3DC7CA1-74D5-47FC-BF54-68E0A3280808}" presName="parentNode1" presStyleLbl="node1" presStyleIdx="4" presStyleCnt="5">
        <dgm:presLayoutVars>
          <dgm:chMax val="1"/>
          <dgm:bulletEnabled val="1"/>
        </dgm:presLayoutVars>
      </dgm:prSet>
      <dgm:spPr/>
    </dgm:pt>
    <dgm:pt modelId="{AAED95A1-2AFE-4357-8EA2-C02D3CA5819E}" type="pres">
      <dgm:prSet presAssocID="{F3DC7CA1-74D5-47FC-BF54-68E0A3280808}" presName="connSite1" presStyleCnt="0"/>
      <dgm:spPr/>
    </dgm:pt>
  </dgm:ptLst>
  <dgm:cxnLst>
    <dgm:cxn modelId="{7DD16C05-60B3-4BB1-9E15-C50DB56BFFB1}" type="presOf" srcId="{7BF3BA86-6E2F-4329-A377-43CCA17E124A}" destId="{C3FF1850-EE37-4652-9BBC-F20992EC2763}" srcOrd="0" destOrd="0" presId="urn:microsoft.com/office/officeart/2005/8/layout/hProcess4"/>
    <dgm:cxn modelId="{74A48F0E-91F7-4B4F-A934-EEDC9249A874}" type="presOf" srcId="{91695844-9541-4BA0-89E1-AD160E07D66F}" destId="{94BE94F3-1167-4342-9FD5-308A9299C822}" srcOrd="0" destOrd="0" presId="urn:microsoft.com/office/officeart/2005/8/layout/hProcess4"/>
    <dgm:cxn modelId="{710D740F-38BE-4016-AB4A-0E4CDB51E986}" srcId="{04899F6D-5E17-4E96-BDF1-90EED216E4B7}" destId="{F247DD3C-3CF4-4A2F-89B1-89B6DEE1E43F}" srcOrd="0" destOrd="0" parTransId="{91590BD8-B50A-4B1B-A344-B88F138A2843}" sibTransId="{5F49829A-74D6-4940-B79A-0A080E3D98A3}"/>
    <dgm:cxn modelId="{4C08BC12-F799-4BA3-8AB4-FDFE1430A50E}" srcId="{7F5A3840-BDA5-451B-BD26-B2457CEAE9E5}" destId="{F3DC7CA1-74D5-47FC-BF54-68E0A3280808}" srcOrd="4" destOrd="0" parTransId="{18C62E71-9959-4592-8B74-D5FF3B748971}" sibTransId="{1D270347-98B1-4DEF-A4CF-1ABEEB07E73B}"/>
    <dgm:cxn modelId="{000F061A-834B-4D41-9F54-E93027C8EFF7}" srcId="{F3DC7CA1-74D5-47FC-BF54-68E0A3280808}" destId="{C76575EA-E2EF-436A-BC2A-26FADD54DD88}" srcOrd="0" destOrd="0" parTransId="{F643E6F9-3C77-40E0-93A3-D548893E71BE}" sibTransId="{BD00CC6C-12B1-49D5-887C-6F1665FB34B6}"/>
    <dgm:cxn modelId="{0E1C3A22-C3B2-4F4B-BCAB-535C2D19D089}" type="presOf" srcId="{F3DC7CA1-74D5-47FC-BF54-68E0A3280808}" destId="{7DA645E7-4CD3-442C-BC5C-307E7D208D93}" srcOrd="0" destOrd="0" presId="urn:microsoft.com/office/officeart/2005/8/layout/hProcess4"/>
    <dgm:cxn modelId="{011A0341-B6C8-4B35-891E-63FA5B6D7B77}" type="presOf" srcId="{563349D3-B425-4C11-8EF5-27206B6D1319}" destId="{E0B92F59-63BC-4B7C-8B96-80332DE280EE}" srcOrd="0" destOrd="0" presId="urn:microsoft.com/office/officeart/2005/8/layout/hProcess4"/>
    <dgm:cxn modelId="{1F0B8A44-DE6B-473D-A5CD-7A8F5670905B}" type="presOf" srcId="{5E996B82-4C69-4AD0-9C05-E251C845A1BE}" destId="{9B713070-AF7C-45FE-A657-C2ADDDBF96E6}" srcOrd="1" destOrd="0" presId="urn:microsoft.com/office/officeart/2005/8/layout/hProcess4"/>
    <dgm:cxn modelId="{2AB63D6E-65BA-4FA1-88D7-0BBA2F208A9F}" type="presOf" srcId="{04899F6D-5E17-4E96-BDF1-90EED216E4B7}" destId="{7783F087-0610-43BF-9F44-68A8618C8072}" srcOrd="0" destOrd="0" presId="urn:microsoft.com/office/officeart/2005/8/layout/hProcess4"/>
    <dgm:cxn modelId="{50405374-150E-42FB-832B-D88B0780555E}" type="presOf" srcId="{F247DD3C-3CF4-4A2F-89B1-89B6DEE1E43F}" destId="{2FD6B125-A7CC-4EC4-9698-A98BA6273FE0}" srcOrd="1" destOrd="0" presId="urn:microsoft.com/office/officeart/2005/8/layout/hProcess4"/>
    <dgm:cxn modelId="{C69B6C75-9933-43A1-A2C5-4A45FC0C6653}" srcId="{E076AD10-F6B6-4F84-A816-4B5878F806FE}" destId="{F1822EA6-C7EF-457D-A2C8-A2D68B76C12E}" srcOrd="0" destOrd="0" parTransId="{ABCEBA82-36CB-46DC-A4C3-900F18677572}" sibTransId="{F5525558-F324-4491-B958-510D5E15E44D}"/>
    <dgm:cxn modelId="{6F9B517F-3C82-4D4C-932A-F62174280B67}" type="presOf" srcId="{563349D3-B425-4C11-8EF5-27206B6D1319}" destId="{CAAFFCD8-0643-4E15-A119-DE1F521705B0}" srcOrd="1" destOrd="0" presId="urn:microsoft.com/office/officeart/2005/8/layout/hProcess4"/>
    <dgm:cxn modelId="{502FB581-8354-4DE5-BCCD-0DFD0291E6FF}" type="presOf" srcId="{6680BAF2-7E11-4C18-B68C-7E785771A2A2}" destId="{013F1BE9-AAE5-424A-851D-7E474FD54538}" srcOrd="0" destOrd="0" presId="urn:microsoft.com/office/officeart/2005/8/layout/hProcess4"/>
    <dgm:cxn modelId="{FD90098C-4A91-44B3-BA76-3877533CDFE3}" type="presOf" srcId="{F247DD3C-3CF4-4A2F-89B1-89B6DEE1E43F}" destId="{AF613C9D-B457-4645-86E9-ECB089F0DE45}" srcOrd="0" destOrd="0" presId="urn:microsoft.com/office/officeart/2005/8/layout/hProcess4"/>
    <dgm:cxn modelId="{2E371F8C-1B72-456C-9237-690B3B139F87}" type="presOf" srcId="{F1822EA6-C7EF-457D-A2C8-A2D68B76C12E}" destId="{A76B12C5-A1C0-48B0-9E51-5D03AA468794}" srcOrd="1" destOrd="0" presId="urn:microsoft.com/office/officeart/2005/8/layout/hProcess4"/>
    <dgm:cxn modelId="{8F0AD58E-CF12-4149-AEC7-B8AA9E55EBD1}" type="presOf" srcId="{7F5A3840-BDA5-451B-BD26-B2457CEAE9E5}" destId="{D14427A3-5843-4225-A9D9-10E32C962AFA}" srcOrd="0" destOrd="0" presId="urn:microsoft.com/office/officeart/2005/8/layout/hProcess4"/>
    <dgm:cxn modelId="{0AD42499-04BD-430E-B1EF-68BA23CA5915}" type="presOf" srcId="{175C8E17-473E-433E-848A-7251BFEB2094}" destId="{806FC095-4CFE-4A59-AF57-3257274A466F}" srcOrd="0" destOrd="0" presId="urn:microsoft.com/office/officeart/2005/8/layout/hProcess4"/>
    <dgm:cxn modelId="{87B4CD9B-BDC9-4DD2-AFA6-AD6254B94D1B}" srcId="{6680BAF2-7E11-4C18-B68C-7E785771A2A2}" destId="{5E996B82-4C69-4AD0-9C05-E251C845A1BE}" srcOrd="0" destOrd="0" parTransId="{96536987-1882-4D40-9C4F-DC065C4D7FA1}" sibTransId="{1C9D5C07-189E-4C28-BD32-81CD7DDB8120}"/>
    <dgm:cxn modelId="{F6DE569E-1A8B-4212-BDE1-601F191D7019}" type="presOf" srcId="{C76575EA-E2EF-436A-BC2A-26FADD54DD88}" destId="{B1F1CF44-F0EA-43AB-97E0-EC64756C6177}" srcOrd="0" destOrd="0" presId="urn:microsoft.com/office/officeart/2005/8/layout/hProcess4"/>
    <dgm:cxn modelId="{F860879E-FF01-4DF9-865D-A1C561B35AAB}" type="presOf" srcId="{F1822EA6-C7EF-457D-A2C8-A2D68B76C12E}" destId="{659B1827-4253-45EC-91A1-F22C8322F784}" srcOrd="0" destOrd="0" presId="urn:microsoft.com/office/officeart/2005/8/layout/hProcess4"/>
    <dgm:cxn modelId="{A72F3DA7-0DC4-4953-91CA-446643A49494}" type="presOf" srcId="{C76575EA-E2EF-436A-BC2A-26FADD54DD88}" destId="{DD1B5C93-AEAA-4E65-A9A5-70DA30EC56F4}" srcOrd="1" destOrd="0" presId="urn:microsoft.com/office/officeart/2005/8/layout/hProcess4"/>
    <dgm:cxn modelId="{2A6350AD-3D75-4944-833B-D45862836264}" srcId="{91695844-9541-4BA0-89E1-AD160E07D66F}" destId="{563349D3-B425-4C11-8EF5-27206B6D1319}" srcOrd="0" destOrd="0" parTransId="{0B78E5C3-E46C-48DD-B0C7-804AA79F711D}" sibTransId="{0C1E57FE-1E4D-4D97-BF54-45B543A2085E}"/>
    <dgm:cxn modelId="{263FD8B6-7F72-4681-BBB8-25ED8BEBA7CE}" srcId="{7F5A3840-BDA5-451B-BD26-B2457CEAE9E5}" destId="{91695844-9541-4BA0-89E1-AD160E07D66F}" srcOrd="0" destOrd="0" parTransId="{A01C54EB-62BC-4C40-ABB9-A0FC8CC80544}" sibTransId="{07A83B39-E3D6-4E5F-A3CC-AE5332789F71}"/>
    <dgm:cxn modelId="{740AA9BE-2565-4FFE-87E2-EB3F246CA63A}" srcId="{7F5A3840-BDA5-451B-BD26-B2457CEAE9E5}" destId="{04899F6D-5E17-4E96-BDF1-90EED216E4B7}" srcOrd="2" destOrd="0" parTransId="{0D1B60C8-870B-4A7C-82FE-BF1E675E0DBA}" sibTransId="{175C8E17-473E-433E-848A-7251BFEB2094}"/>
    <dgm:cxn modelId="{DDE59EC0-DF35-437F-A6E4-3B0E82E840C5}" type="presOf" srcId="{07A83B39-E3D6-4E5F-A3CC-AE5332789F71}" destId="{A89B024D-08B3-4943-A3E3-B07FDAF1CE6C}" srcOrd="0" destOrd="0" presId="urn:microsoft.com/office/officeart/2005/8/layout/hProcess4"/>
    <dgm:cxn modelId="{2E3463C8-6736-40C2-A79F-0B6937A21507}" type="presOf" srcId="{5E996B82-4C69-4AD0-9C05-E251C845A1BE}" destId="{BBB61D47-0D3E-450F-BDFD-3013E4D9B6F4}" srcOrd="0" destOrd="0" presId="urn:microsoft.com/office/officeart/2005/8/layout/hProcess4"/>
    <dgm:cxn modelId="{EE2090C9-F113-4BF5-AF9F-F7E73D79BE0B}" srcId="{7F5A3840-BDA5-451B-BD26-B2457CEAE9E5}" destId="{6680BAF2-7E11-4C18-B68C-7E785771A2A2}" srcOrd="3" destOrd="0" parTransId="{46FFEC5F-9C71-4F9F-AF72-2496D2117744}" sibTransId="{D6829FAC-B4A8-480D-8C28-46CC2F698B1A}"/>
    <dgm:cxn modelId="{8106D4DD-9DCE-4742-88AA-9B5A75561796}" type="presOf" srcId="{E076AD10-F6B6-4F84-A816-4B5878F806FE}" destId="{E154C27B-E19D-4847-B9FF-C4BABFF35137}" srcOrd="0" destOrd="0" presId="urn:microsoft.com/office/officeart/2005/8/layout/hProcess4"/>
    <dgm:cxn modelId="{0D1768DF-7092-4EBA-9853-13A3643197C6}" srcId="{7F5A3840-BDA5-451B-BD26-B2457CEAE9E5}" destId="{E076AD10-F6B6-4F84-A816-4B5878F806FE}" srcOrd="1" destOrd="0" parTransId="{3B808704-17AA-436E-82C2-5C145FEACDB8}" sibTransId="{7BF3BA86-6E2F-4329-A377-43CCA17E124A}"/>
    <dgm:cxn modelId="{3AE76CF3-90ED-4A6C-BA63-C1A2BC0B95C9}" type="presOf" srcId="{D6829FAC-B4A8-480D-8C28-46CC2F698B1A}" destId="{7BAE84BE-CEBB-414F-AC64-4D5A18B63D48}" srcOrd="0" destOrd="0" presId="urn:microsoft.com/office/officeart/2005/8/layout/hProcess4"/>
    <dgm:cxn modelId="{85F11C03-E7A3-434B-98DC-498FF10CF47D}" type="presParOf" srcId="{D14427A3-5843-4225-A9D9-10E32C962AFA}" destId="{9D94E284-9C6D-413D-A750-36C59DA897E9}" srcOrd="0" destOrd="0" presId="urn:microsoft.com/office/officeart/2005/8/layout/hProcess4"/>
    <dgm:cxn modelId="{9C8F3813-C34D-44DE-9C20-BB7F67608E6E}" type="presParOf" srcId="{D14427A3-5843-4225-A9D9-10E32C962AFA}" destId="{A13A0F5D-0504-4F4B-BC9B-189BE6ADDAF1}" srcOrd="1" destOrd="0" presId="urn:microsoft.com/office/officeart/2005/8/layout/hProcess4"/>
    <dgm:cxn modelId="{54514EC3-AA32-45BE-84FA-00301D67C9A5}" type="presParOf" srcId="{D14427A3-5843-4225-A9D9-10E32C962AFA}" destId="{26A61D57-357E-4528-896B-F455B167F963}" srcOrd="2" destOrd="0" presId="urn:microsoft.com/office/officeart/2005/8/layout/hProcess4"/>
    <dgm:cxn modelId="{85E2C0C4-76EB-4DD0-9508-AD3A817CEAA1}" type="presParOf" srcId="{26A61D57-357E-4528-896B-F455B167F963}" destId="{0CD06079-A481-429C-A257-248B4B73AFAF}" srcOrd="0" destOrd="0" presId="urn:microsoft.com/office/officeart/2005/8/layout/hProcess4"/>
    <dgm:cxn modelId="{BF3124E3-E787-4854-8E47-A88D8D4B254E}" type="presParOf" srcId="{0CD06079-A481-429C-A257-248B4B73AFAF}" destId="{20E6F0C5-097B-4B84-BC46-A9AF6DEDBD05}" srcOrd="0" destOrd="0" presId="urn:microsoft.com/office/officeart/2005/8/layout/hProcess4"/>
    <dgm:cxn modelId="{19DF464A-F96A-41DF-8300-69A9CF3441C8}" type="presParOf" srcId="{0CD06079-A481-429C-A257-248B4B73AFAF}" destId="{E0B92F59-63BC-4B7C-8B96-80332DE280EE}" srcOrd="1" destOrd="0" presId="urn:microsoft.com/office/officeart/2005/8/layout/hProcess4"/>
    <dgm:cxn modelId="{C807316C-6CEA-4F52-A470-0CFAD5C36127}" type="presParOf" srcId="{0CD06079-A481-429C-A257-248B4B73AFAF}" destId="{CAAFFCD8-0643-4E15-A119-DE1F521705B0}" srcOrd="2" destOrd="0" presId="urn:microsoft.com/office/officeart/2005/8/layout/hProcess4"/>
    <dgm:cxn modelId="{C7FC6464-8F35-4833-9FD8-5E09C587138C}" type="presParOf" srcId="{0CD06079-A481-429C-A257-248B4B73AFAF}" destId="{94BE94F3-1167-4342-9FD5-308A9299C822}" srcOrd="3" destOrd="0" presId="urn:microsoft.com/office/officeart/2005/8/layout/hProcess4"/>
    <dgm:cxn modelId="{98166C5A-4F20-4CD7-BD82-533A660FE9D7}" type="presParOf" srcId="{0CD06079-A481-429C-A257-248B4B73AFAF}" destId="{1B1BB374-8698-4286-9F03-93C46F05BCAB}" srcOrd="4" destOrd="0" presId="urn:microsoft.com/office/officeart/2005/8/layout/hProcess4"/>
    <dgm:cxn modelId="{87D5446D-7134-4A5A-85BA-2B9B3B3349FD}" type="presParOf" srcId="{26A61D57-357E-4528-896B-F455B167F963}" destId="{A89B024D-08B3-4943-A3E3-B07FDAF1CE6C}" srcOrd="1" destOrd="0" presId="urn:microsoft.com/office/officeart/2005/8/layout/hProcess4"/>
    <dgm:cxn modelId="{57BCB6F7-7822-4E28-868B-5DE685FBDDDF}" type="presParOf" srcId="{26A61D57-357E-4528-896B-F455B167F963}" destId="{FA5B845A-D306-4F6B-97A3-7B7A8EE2402B}" srcOrd="2" destOrd="0" presId="urn:microsoft.com/office/officeart/2005/8/layout/hProcess4"/>
    <dgm:cxn modelId="{71D3DF19-39C3-44D1-A121-C372A422D3B3}" type="presParOf" srcId="{FA5B845A-D306-4F6B-97A3-7B7A8EE2402B}" destId="{133FF107-DDE5-4EA6-A6FD-0DFD29C0F2EC}" srcOrd="0" destOrd="0" presId="urn:microsoft.com/office/officeart/2005/8/layout/hProcess4"/>
    <dgm:cxn modelId="{7AAC06F8-DF3A-4BB1-9038-6133B33611D6}" type="presParOf" srcId="{FA5B845A-D306-4F6B-97A3-7B7A8EE2402B}" destId="{659B1827-4253-45EC-91A1-F22C8322F784}" srcOrd="1" destOrd="0" presId="urn:microsoft.com/office/officeart/2005/8/layout/hProcess4"/>
    <dgm:cxn modelId="{A7B2F54D-EDD8-4D54-822B-93486B037626}" type="presParOf" srcId="{FA5B845A-D306-4F6B-97A3-7B7A8EE2402B}" destId="{A76B12C5-A1C0-48B0-9E51-5D03AA468794}" srcOrd="2" destOrd="0" presId="urn:microsoft.com/office/officeart/2005/8/layout/hProcess4"/>
    <dgm:cxn modelId="{5FB6AA0E-B2B4-43D0-B2D4-BFE111D6F47F}" type="presParOf" srcId="{FA5B845A-D306-4F6B-97A3-7B7A8EE2402B}" destId="{E154C27B-E19D-4847-B9FF-C4BABFF35137}" srcOrd="3" destOrd="0" presId="urn:microsoft.com/office/officeart/2005/8/layout/hProcess4"/>
    <dgm:cxn modelId="{DBDF57CF-08A0-462B-B5D3-1ED7478AECF0}" type="presParOf" srcId="{FA5B845A-D306-4F6B-97A3-7B7A8EE2402B}" destId="{D27AD676-41E5-40EF-B08B-D126EAC5B756}" srcOrd="4" destOrd="0" presId="urn:microsoft.com/office/officeart/2005/8/layout/hProcess4"/>
    <dgm:cxn modelId="{68558614-B768-460C-92EC-A44050D8283B}" type="presParOf" srcId="{26A61D57-357E-4528-896B-F455B167F963}" destId="{C3FF1850-EE37-4652-9BBC-F20992EC2763}" srcOrd="3" destOrd="0" presId="urn:microsoft.com/office/officeart/2005/8/layout/hProcess4"/>
    <dgm:cxn modelId="{EE402099-583E-4E23-9023-B760DD949B67}" type="presParOf" srcId="{26A61D57-357E-4528-896B-F455B167F963}" destId="{92711313-3D2A-449D-B929-6EF664B7C603}" srcOrd="4" destOrd="0" presId="urn:microsoft.com/office/officeart/2005/8/layout/hProcess4"/>
    <dgm:cxn modelId="{4AE85BBB-BF33-435D-9EA5-1F4142D5BC5B}" type="presParOf" srcId="{92711313-3D2A-449D-B929-6EF664B7C603}" destId="{E9DA7DBC-5677-49DE-870B-D195F05146CB}" srcOrd="0" destOrd="0" presId="urn:microsoft.com/office/officeart/2005/8/layout/hProcess4"/>
    <dgm:cxn modelId="{0F351A50-6D90-4EA7-B37C-61EF28CD1C59}" type="presParOf" srcId="{92711313-3D2A-449D-B929-6EF664B7C603}" destId="{AF613C9D-B457-4645-86E9-ECB089F0DE45}" srcOrd="1" destOrd="0" presId="urn:microsoft.com/office/officeart/2005/8/layout/hProcess4"/>
    <dgm:cxn modelId="{A6671DBD-238B-4720-ABF7-266350AB8564}" type="presParOf" srcId="{92711313-3D2A-449D-B929-6EF664B7C603}" destId="{2FD6B125-A7CC-4EC4-9698-A98BA6273FE0}" srcOrd="2" destOrd="0" presId="urn:microsoft.com/office/officeart/2005/8/layout/hProcess4"/>
    <dgm:cxn modelId="{F32B90A9-89AB-479A-858B-87833D05D86A}" type="presParOf" srcId="{92711313-3D2A-449D-B929-6EF664B7C603}" destId="{7783F087-0610-43BF-9F44-68A8618C8072}" srcOrd="3" destOrd="0" presId="urn:microsoft.com/office/officeart/2005/8/layout/hProcess4"/>
    <dgm:cxn modelId="{28CD6D17-F47C-4D6D-9EC7-6230CF01E265}" type="presParOf" srcId="{92711313-3D2A-449D-B929-6EF664B7C603}" destId="{C744074C-21E7-4E78-87C0-38CBA0C6C047}" srcOrd="4" destOrd="0" presId="urn:microsoft.com/office/officeart/2005/8/layout/hProcess4"/>
    <dgm:cxn modelId="{A3952287-9A04-40F1-AC97-33C1493A3BAC}" type="presParOf" srcId="{26A61D57-357E-4528-896B-F455B167F963}" destId="{806FC095-4CFE-4A59-AF57-3257274A466F}" srcOrd="5" destOrd="0" presId="urn:microsoft.com/office/officeart/2005/8/layout/hProcess4"/>
    <dgm:cxn modelId="{62B6FC48-7440-493D-844B-EA06E66F9838}" type="presParOf" srcId="{26A61D57-357E-4528-896B-F455B167F963}" destId="{A6654099-1092-4886-BBDA-C8BDAC553EA1}" srcOrd="6" destOrd="0" presId="urn:microsoft.com/office/officeart/2005/8/layout/hProcess4"/>
    <dgm:cxn modelId="{DFE7029B-2526-414C-A6FE-111EFD792632}" type="presParOf" srcId="{A6654099-1092-4886-BBDA-C8BDAC553EA1}" destId="{F0E59F80-C270-47B2-8376-8425257AB878}" srcOrd="0" destOrd="0" presId="urn:microsoft.com/office/officeart/2005/8/layout/hProcess4"/>
    <dgm:cxn modelId="{34867F78-7F80-403E-915B-C2DEEF087640}" type="presParOf" srcId="{A6654099-1092-4886-BBDA-C8BDAC553EA1}" destId="{BBB61D47-0D3E-450F-BDFD-3013E4D9B6F4}" srcOrd="1" destOrd="0" presId="urn:microsoft.com/office/officeart/2005/8/layout/hProcess4"/>
    <dgm:cxn modelId="{07C6C175-B7E8-4225-A04F-111A4CB53D60}" type="presParOf" srcId="{A6654099-1092-4886-BBDA-C8BDAC553EA1}" destId="{9B713070-AF7C-45FE-A657-C2ADDDBF96E6}" srcOrd="2" destOrd="0" presId="urn:microsoft.com/office/officeart/2005/8/layout/hProcess4"/>
    <dgm:cxn modelId="{6D615F95-FE9B-4699-B8FF-62260E44AC2B}" type="presParOf" srcId="{A6654099-1092-4886-BBDA-C8BDAC553EA1}" destId="{013F1BE9-AAE5-424A-851D-7E474FD54538}" srcOrd="3" destOrd="0" presId="urn:microsoft.com/office/officeart/2005/8/layout/hProcess4"/>
    <dgm:cxn modelId="{E593BB69-A825-45F5-89FB-B24971EA927B}" type="presParOf" srcId="{A6654099-1092-4886-BBDA-C8BDAC553EA1}" destId="{B7C2DDF5-D156-4D6E-BF28-45725AD3C1B1}" srcOrd="4" destOrd="0" presId="urn:microsoft.com/office/officeart/2005/8/layout/hProcess4"/>
    <dgm:cxn modelId="{5CF27A22-15A0-4218-BB89-56944C662F47}" type="presParOf" srcId="{26A61D57-357E-4528-896B-F455B167F963}" destId="{7BAE84BE-CEBB-414F-AC64-4D5A18B63D48}" srcOrd="7" destOrd="0" presId="urn:microsoft.com/office/officeart/2005/8/layout/hProcess4"/>
    <dgm:cxn modelId="{C663832C-53C8-4EEC-B615-997544A90165}" type="presParOf" srcId="{26A61D57-357E-4528-896B-F455B167F963}" destId="{A39CEEDF-0386-4068-BBA7-9EF7934C4CD1}" srcOrd="8" destOrd="0" presId="urn:microsoft.com/office/officeart/2005/8/layout/hProcess4"/>
    <dgm:cxn modelId="{605447E9-01C7-4232-9ED3-171362ACB957}" type="presParOf" srcId="{A39CEEDF-0386-4068-BBA7-9EF7934C4CD1}" destId="{D3E37385-8F7F-49BE-93C5-4D7FD883842D}" srcOrd="0" destOrd="0" presId="urn:microsoft.com/office/officeart/2005/8/layout/hProcess4"/>
    <dgm:cxn modelId="{C9290FB7-0ABB-492A-814C-E2FA63908E82}" type="presParOf" srcId="{A39CEEDF-0386-4068-BBA7-9EF7934C4CD1}" destId="{B1F1CF44-F0EA-43AB-97E0-EC64756C6177}" srcOrd="1" destOrd="0" presId="urn:microsoft.com/office/officeart/2005/8/layout/hProcess4"/>
    <dgm:cxn modelId="{4613B8F7-FC9E-4818-B76A-8286742942DF}" type="presParOf" srcId="{A39CEEDF-0386-4068-BBA7-9EF7934C4CD1}" destId="{DD1B5C93-AEAA-4E65-A9A5-70DA30EC56F4}" srcOrd="2" destOrd="0" presId="urn:microsoft.com/office/officeart/2005/8/layout/hProcess4"/>
    <dgm:cxn modelId="{95484D7D-8783-4665-AD11-1FF1483A8D0E}" type="presParOf" srcId="{A39CEEDF-0386-4068-BBA7-9EF7934C4CD1}" destId="{7DA645E7-4CD3-442C-BC5C-307E7D208D93}" srcOrd="3" destOrd="0" presId="urn:microsoft.com/office/officeart/2005/8/layout/hProcess4"/>
    <dgm:cxn modelId="{BBEA28CE-85E1-4E2A-843E-C071CC8DA6B4}" type="presParOf" srcId="{A39CEEDF-0386-4068-BBA7-9EF7934C4CD1}" destId="{AAED95A1-2AFE-4357-8EA2-C02D3CA5819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92F59-63BC-4B7C-8B96-80332DE280EE}">
      <dsp:nvSpPr>
        <dsp:cNvPr id="0" name=""/>
        <dsp:cNvSpPr/>
      </dsp:nvSpPr>
      <dsp:spPr>
        <a:xfrm>
          <a:off x="1028506" y="564075"/>
          <a:ext cx="1314162" cy="108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>
              <a:solidFill>
                <a:srgbClr val="3B6E8F"/>
              </a:solidFill>
            </a:rPr>
            <a:t>21% </a:t>
          </a:r>
          <a:r>
            <a:rPr lang="en-US" sz="1400" kern="1200">
              <a:solidFill>
                <a:srgbClr val="000000"/>
              </a:solidFill>
            </a:rPr>
            <a:t>of emails above benchmark (5.00%)</a:t>
          </a:r>
        </a:p>
      </dsp:txBody>
      <dsp:txXfrm>
        <a:off x="1053450" y="589019"/>
        <a:ext cx="1264274" cy="801754"/>
      </dsp:txXfrm>
    </dsp:sp>
    <dsp:sp modelId="{A89B024D-08B3-4943-A3E3-B07FDAF1CE6C}">
      <dsp:nvSpPr>
        <dsp:cNvPr id="0" name=""/>
        <dsp:cNvSpPr/>
      </dsp:nvSpPr>
      <dsp:spPr>
        <a:xfrm>
          <a:off x="1655960" y="423310"/>
          <a:ext cx="2038596" cy="2038596"/>
        </a:xfrm>
        <a:prstGeom prst="leftCircularArrow">
          <a:avLst>
            <a:gd name="adj1" fmla="val 6025"/>
            <a:gd name="adj2" fmla="val 795829"/>
            <a:gd name="adj3" fmla="val 2571340"/>
            <a:gd name="adj4" fmla="val 9024489"/>
            <a:gd name="adj5" fmla="val 702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BE94F3-1167-4342-9FD5-308A9299C822}">
      <dsp:nvSpPr>
        <dsp:cNvPr id="0" name=""/>
        <dsp:cNvSpPr/>
      </dsp:nvSpPr>
      <dsp:spPr>
        <a:xfrm>
          <a:off x="1320542" y="1415717"/>
          <a:ext cx="1168144" cy="464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CTOR</a:t>
          </a:r>
        </a:p>
      </dsp:txBody>
      <dsp:txXfrm>
        <a:off x="1334148" y="1429323"/>
        <a:ext cx="1140932" cy="437320"/>
      </dsp:txXfrm>
    </dsp:sp>
    <dsp:sp modelId="{659B1827-4253-45EC-91A1-F22C8322F784}">
      <dsp:nvSpPr>
        <dsp:cNvPr id="0" name=""/>
        <dsp:cNvSpPr/>
      </dsp:nvSpPr>
      <dsp:spPr>
        <a:xfrm>
          <a:off x="3073556" y="564075"/>
          <a:ext cx="1314162" cy="108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>
              <a:solidFill>
                <a:srgbClr val="3B6E8F"/>
              </a:solidFill>
            </a:rPr>
            <a:t>64% </a:t>
          </a:r>
          <a:r>
            <a:rPr lang="en-US" sz="1400" kern="1200">
              <a:solidFill>
                <a:srgbClr val="000000"/>
              </a:solidFill>
            </a:rPr>
            <a:t>of emails above benchmark (44.79%)</a:t>
          </a:r>
        </a:p>
      </dsp:txBody>
      <dsp:txXfrm>
        <a:off x="3098500" y="821285"/>
        <a:ext cx="1264274" cy="801754"/>
      </dsp:txXfrm>
    </dsp:sp>
    <dsp:sp modelId="{C3FF1850-EE37-4652-9BBC-F20992EC2763}">
      <dsp:nvSpPr>
        <dsp:cNvPr id="0" name=""/>
        <dsp:cNvSpPr/>
      </dsp:nvSpPr>
      <dsp:spPr>
        <a:xfrm>
          <a:off x="3690058" y="-292347"/>
          <a:ext cx="2206517" cy="2206517"/>
        </a:xfrm>
        <a:prstGeom prst="circularArrow">
          <a:avLst>
            <a:gd name="adj1" fmla="val 5566"/>
            <a:gd name="adj2" fmla="val 726688"/>
            <a:gd name="adj3" fmla="val 19097801"/>
            <a:gd name="adj4" fmla="val 12575511"/>
            <a:gd name="adj5" fmla="val 649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4C27B-E19D-4847-B9FF-C4BABFF35137}">
      <dsp:nvSpPr>
        <dsp:cNvPr id="0" name=""/>
        <dsp:cNvSpPr/>
      </dsp:nvSpPr>
      <dsp:spPr>
        <a:xfrm>
          <a:off x="3365592" y="331808"/>
          <a:ext cx="1168144" cy="464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bg2"/>
              </a:solidFill>
            </a:rPr>
            <a:t>Open Rate</a:t>
          </a:r>
        </a:p>
      </dsp:txBody>
      <dsp:txXfrm>
        <a:off x="3379198" y="345414"/>
        <a:ext cx="1140932" cy="437320"/>
      </dsp:txXfrm>
    </dsp:sp>
    <dsp:sp modelId="{AF613C9D-B457-4645-86E9-ECB089F0DE45}">
      <dsp:nvSpPr>
        <dsp:cNvPr id="0" name=""/>
        <dsp:cNvSpPr/>
      </dsp:nvSpPr>
      <dsp:spPr>
        <a:xfrm>
          <a:off x="5118605" y="564075"/>
          <a:ext cx="1314162" cy="108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>
              <a:solidFill>
                <a:srgbClr val="3B6E8F"/>
              </a:solidFill>
            </a:rPr>
            <a:t>18%</a:t>
          </a:r>
          <a:r>
            <a:rPr lang="en-US" sz="1400" b="1" kern="1200">
              <a:solidFill>
                <a:srgbClr val="000000"/>
              </a:solidFill>
            </a:rPr>
            <a:t> </a:t>
          </a:r>
          <a:r>
            <a:rPr lang="en-US" sz="1400" kern="1200">
              <a:solidFill>
                <a:srgbClr val="000000"/>
              </a:solidFill>
            </a:rPr>
            <a:t>of emails above benchmark (2.77%)</a:t>
          </a:r>
        </a:p>
      </dsp:txBody>
      <dsp:txXfrm>
        <a:off x="5143549" y="589019"/>
        <a:ext cx="1264274" cy="801754"/>
      </dsp:txXfrm>
    </dsp:sp>
    <dsp:sp modelId="{806FC095-4CFE-4A59-AF57-3257274A466F}">
      <dsp:nvSpPr>
        <dsp:cNvPr id="0" name=""/>
        <dsp:cNvSpPr/>
      </dsp:nvSpPr>
      <dsp:spPr>
        <a:xfrm>
          <a:off x="5746059" y="423310"/>
          <a:ext cx="2038596" cy="2038596"/>
        </a:xfrm>
        <a:prstGeom prst="leftCircularArrow">
          <a:avLst>
            <a:gd name="adj1" fmla="val 6025"/>
            <a:gd name="adj2" fmla="val 795829"/>
            <a:gd name="adj3" fmla="val 2571340"/>
            <a:gd name="adj4" fmla="val 9024489"/>
            <a:gd name="adj5" fmla="val 702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83F087-0610-43BF-9F44-68A8618C8072}">
      <dsp:nvSpPr>
        <dsp:cNvPr id="0" name=""/>
        <dsp:cNvSpPr/>
      </dsp:nvSpPr>
      <dsp:spPr>
        <a:xfrm>
          <a:off x="5410641" y="1415717"/>
          <a:ext cx="1168144" cy="464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bg2"/>
              </a:solidFill>
            </a:rPr>
            <a:t>Click Rate</a:t>
          </a:r>
        </a:p>
      </dsp:txBody>
      <dsp:txXfrm>
        <a:off x="5424247" y="1429323"/>
        <a:ext cx="1140932" cy="437320"/>
      </dsp:txXfrm>
    </dsp:sp>
    <dsp:sp modelId="{BBB61D47-0D3E-450F-BDFD-3013E4D9B6F4}">
      <dsp:nvSpPr>
        <dsp:cNvPr id="0" name=""/>
        <dsp:cNvSpPr/>
      </dsp:nvSpPr>
      <dsp:spPr>
        <a:xfrm>
          <a:off x="7163655" y="564075"/>
          <a:ext cx="1314162" cy="108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>
              <a:solidFill>
                <a:srgbClr val="3B6E8F"/>
              </a:solidFill>
            </a:rPr>
            <a:t>65%</a:t>
          </a:r>
          <a:r>
            <a:rPr lang="en-US" sz="1400" kern="1200">
              <a:solidFill>
                <a:srgbClr val="000000"/>
              </a:solidFill>
            </a:rPr>
            <a:t> of emails below benchmark (0.69%)</a:t>
          </a:r>
        </a:p>
      </dsp:txBody>
      <dsp:txXfrm>
        <a:off x="7188599" y="821285"/>
        <a:ext cx="1264274" cy="801754"/>
      </dsp:txXfrm>
    </dsp:sp>
    <dsp:sp modelId="{7BAE84BE-CEBB-414F-AC64-4D5A18B63D48}">
      <dsp:nvSpPr>
        <dsp:cNvPr id="0" name=""/>
        <dsp:cNvSpPr/>
      </dsp:nvSpPr>
      <dsp:spPr>
        <a:xfrm>
          <a:off x="7780158" y="-292347"/>
          <a:ext cx="2206517" cy="2206517"/>
        </a:xfrm>
        <a:prstGeom prst="circularArrow">
          <a:avLst>
            <a:gd name="adj1" fmla="val 5566"/>
            <a:gd name="adj2" fmla="val 726688"/>
            <a:gd name="adj3" fmla="val 19097801"/>
            <a:gd name="adj4" fmla="val 12575511"/>
            <a:gd name="adj5" fmla="val 649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F1BE9-AAE5-424A-851D-7E474FD54538}">
      <dsp:nvSpPr>
        <dsp:cNvPr id="0" name=""/>
        <dsp:cNvSpPr/>
      </dsp:nvSpPr>
      <dsp:spPr>
        <a:xfrm>
          <a:off x="7455691" y="331808"/>
          <a:ext cx="1168144" cy="464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bg2"/>
              </a:solidFill>
            </a:rPr>
            <a:t>Unsub Rate</a:t>
          </a:r>
        </a:p>
      </dsp:txBody>
      <dsp:txXfrm>
        <a:off x="7469297" y="345414"/>
        <a:ext cx="1140932" cy="437320"/>
      </dsp:txXfrm>
    </dsp:sp>
    <dsp:sp modelId="{B1F1CF44-F0EA-43AB-97E0-EC64756C6177}">
      <dsp:nvSpPr>
        <dsp:cNvPr id="0" name=""/>
        <dsp:cNvSpPr/>
      </dsp:nvSpPr>
      <dsp:spPr>
        <a:xfrm>
          <a:off x="9208705" y="564075"/>
          <a:ext cx="1314162" cy="108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>
              <a:solidFill>
                <a:srgbClr val="3B6E8F"/>
              </a:solidFill>
            </a:rPr>
            <a:t>94%</a:t>
          </a:r>
          <a:r>
            <a:rPr lang="en-US" sz="1400" kern="1200">
              <a:solidFill>
                <a:srgbClr val="000000"/>
              </a:solidFill>
            </a:rPr>
            <a:t> of emails below benchmark (5.39%)</a:t>
          </a:r>
        </a:p>
      </dsp:txBody>
      <dsp:txXfrm>
        <a:off x="9233649" y="589019"/>
        <a:ext cx="1264274" cy="801754"/>
      </dsp:txXfrm>
    </dsp:sp>
    <dsp:sp modelId="{7DA645E7-4CD3-442C-BC5C-307E7D208D93}">
      <dsp:nvSpPr>
        <dsp:cNvPr id="0" name=""/>
        <dsp:cNvSpPr/>
      </dsp:nvSpPr>
      <dsp:spPr>
        <a:xfrm>
          <a:off x="9500741" y="1415717"/>
          <a:ext cx="1168144" cy="464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bg2"/>
              </a:solidFill>
            </a:rPr>
            <a:t>Bounce Rate</a:t>
          </a:r>
        </a:p>
      </dsp:txBody>
      <dsp:txXfrm>
        <a:off x="9514347" y="1429323"/>
        <a:ext cx="1140932" cy="437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ED4A2-AD79-4337-A10D-BC05E159BF7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DF856-CB65-4D0F-B487-96C05D380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2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4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90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8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Big Shows in Q4</a:t>
            </a:r>
          </a:p>
          <a:p>
            <a:r>
              <a:rPr lang="en-US" b="0" dirty="0"/>
              <a:t>- ANES, EM, RAD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5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31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20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95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24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6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48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DF856-CB65-4D0F-B487-96C05D3800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1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42696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ubtitle 2"/>
          <p:cNvSpPr txBox="1">
            <a:spLocks/>
          </p:cNvSpPr>
          <p:nvPr userDrawn="1"/>
        </p:nvSpPr>
        <p:spPr>
          <a:xfrm>
            <a:off x="1524000" y="2925019"/>
            <a:ext cx="9144000" cy="1269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74C"/>
              </a:buClr>
              <a:buSzPct val="100000"/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6E8F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D87A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0A1B6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595B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/>
              <a:t>Envision</a:t>
            </a:r>
          </a:p>
        </p:txBody>
      </p:sp>
    </p:spTree>
    <p:extLst>
      <p:ext uri="{BB962C8B-B14F-4D97-AF65-F5344CB8AC3E}">
        <p14:creationId xmlns:p14="http://schemas.microsoft.com/office/powerpoint/2010/main" val="51819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Ligh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8768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74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5714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Medium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3574" y="2601913"/>
            <a:ext cx="8258175" cy="1655762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3951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_Dark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2625" y="2592388"/>
            <a:ext cx="8239126" cy="1655762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7267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Content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5" y="365125"/>
            <a:ext cx="1143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1825625"/>
            <a:ext cx="1143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9753600" y="635531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rgbClr val="00274C"/>
                </a:solidFill>
              </a:rPr>
              <a:t>Envision</a:t>
            </a:r>
          </a:p>
        </p:txBody>
      </p:sp>
    </p:spTree>
    <p:extLst>
      <p:ext uri="{BB962C8B-B14F-4D97-AF65-F5344CB8AC3E}">
        <p14:creationId xmlns:p14="http://schemas.microsoft.com/office/powerpoint/2010/main" val="343659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9667875" y="11382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rgbClr val="00274C"/>
                </a:solidFill>
              </a:rPr>
              <a:t>Envision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0525" y="717550"/>
            <a:ext cx="1143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90525" y="2178050"/>
            <a:ext cx="1143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738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ontent Med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86800" y="45522"/>
            <a:ext cx="3486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Envision Physician Services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343625" y="6446723"/>
            <a:ext cx="18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Envision</a:t>
            </a:r>
          </a:p>
        </p:txBody>
      </p:sp>
    </p:spTree>
    <p:extLst>
      <p:ext uri="{BB962C8B-B14F-4D97-AF65-F5344CB8AC3E}">
        <p14:creationId xmlns:p14="http://schemas.microsoft.com/office/powerpoint/2010/main" val="126745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Content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86800" y="45522"/>
            <a:ext cx="3486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Envision Physician Services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343625" y="6446723"/>
            <a:ext cx="18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Envision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76225" y="63786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rgbClr val="00274C"/>
                </a:solidFill>
              </a:rPr>
              <a:t>Envision</a:t>
            </a:r>
          </a:p>
        </p:txBody>
      </p:sp>
    </p:spTree>
    <p:extLst>
      <p:ext uri="{BB962C8B-B14F-4D97-AF65-F5344CB8AC3E}">
        <p14:creationId xmlns:p14="http://schemas.microsoft.com/office/powerpoint/2010/main" val="51715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Top Bar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9667875" y="11382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Envision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0525" y="717550"/>
            <a:ext cx="114300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90525" y="2619374"/>
            <a:ext cx="11430000" cy="391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495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ide Bar No 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33350" y="11382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Envision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0525" y="809624"/>
            <a:ext cx="3295650" cy="5719762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71975" y="809625"/>
            <a:ext cx="7448550" cy="57197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617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 FOR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85894" y="1585519"/>
            <a:ext cx="11425804" cy="4924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46722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80A1B6"/>
                </a:solidFill>
              </a:rPr>
              <a:t>Sample Charts Do not use this background</a:t>
            </a:r>
          </a:p>
        </p:txBody>
      </p:sp>
    </p:spTree>
    <p:extLst>
      <p:ext uri="{BB962C8B-B14F-4D97-AF65-F5344CB8AC3E}">
        <p14:creationId xmlns:p14="http://schemas.microsoft.com/office/powerpoint/2010/main" val="116639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525" y="365125"/>
            <a:ext cx="114204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525" y="1825625"/>
            <a:ext cx="114204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634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1" r:id="rId2"/>
    <p:sldLayoutId id="2147483659" r:id="rId3"/>
    <p:sldLayoutId id="2147483675" r:id="rId4"/>
    <p:sldLayoutId id="2147483650" r:id="rId5"/>
    <p:sldLayoutId id="2147483660" r:id="rId6"/>
    <p:sldLayoutId id="2147483674" r:id="rId7"/>
    <p:sldLayoutId id="2147483686" r:id="rId8"/>
    <p:sldLayoutId id="2147483680" r:id="rId9"/>
    <p:sldLayoutId id="2147483683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274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274C"/>
        </a:buClr>
        <a:buSzPct val="100000"/>
        <a:buFont typeface="Wingdings" panose="05000000000000000000" pitchFamily="2" charset="2"/>
        <a:buChar char=""/>
        <a:defRPr sz="2800" kern="1200">
          <a:solidFill>
            <a:srgbClr val="58595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B6E8F"/>
        </a:buClr>
        <a:buFont typeface="Wingdings" panose="05000000000000000000" pitchFamily="2" charset="2"/>
        <a:buChar char=""/>
        <a:defRPr sz="2400" kern="1200">
          <a:solidFill>
            <a:srgbClr val="58595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D87A1"/>
        </a:buClr>
        <a:buFont typeface="Wingdings" panose="05000000000000000000" pitchFamily="2" charset="2"/>
        <a:buChar char="§"/>
        <a:defRPr sz="2000" kern="1200">
          <a:solidFill>
            <a:srgbClr val="58595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0A1B6"/>
        </a:buClr>
        <a:buFont typeface="Wingdings" panose="05000000000000000000" pitchFamily="2" charset="2"/>
        <a:buChar char="§"/>
        <a:defRPr sz="1800" kern="1200">
          <a:solidFill>
            <a:srgbClr val="58595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8595B"/>
        </a:buClr>
        <a:buFont typeface="Wingdings" panose="05000000000000000000" pitchFamily="2" charset="2"/>
        <a:buChar char="§"/>
        <a:defRPr sz="1800" kern="1200">
          <a:solidFill>
            <a:srgbClr val="5859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64000"/>
            <a:ext cx="9144000" cy="1790700"/>
          </a:xfrm>
        </p:spPr>
        <p:txBody>
          <a:bodyPr/>
          <a:lstStyle/>
          <a:p>
            <a:r>
              <a:rPr lang="en-US" dirty="0"/>
              <a:t>Clinical Recruiting Email Summary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Quarter 2024</a:t>
            </a:r>
          </a:p>
          <a:p>
            <a:r>
              <a:rPr lang="en-US" dirty="0"/>
              <a:t>January - March</a:t>
            </a:r>
          </a:p>
        </p:txBody>
      </p:sp>
    </p:spTree>
    <p:extLst>
      <p:ext uri="{BB962C8B-B14F-4D97-AF65-F5344CB8AC3E}">
        <p14:creationId xmlns:p14="http://schemas.microsoft.com/office/powerpoint/2010/main" val="161649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4025" y="365125"/>
            <a:ext cx="11430000" cy="1095375"/>
          </a:xfrm>
        </p:spPr>
        <p:txBody>
          <a:bodyPr/>
          <a:lstStyle/>
          <a:p>
            <a:r>
              <a:rPr lang="en-US" dirty="0"/>
              <a:t>Quarterly Comparison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8EB940-73FC-2B2B-6F7C-8C37BB172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062077"/>
              </p:ext>
            </p:extLst>
          </p:nvPr>
        </p:nvGraphicFramePr>
        <p:xfrm>
          <a:off x="588735" y="1573312"/>
          <a:ext cx="10058401" cy="4186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0217">
                  <a:extLst>
                    <a:ext uri="{9D8B030D-6E8A-4147-A177-3AD203B41FA5}">
                      <a16:colId xmlns:a16="http://schemas.microsoft.com/office/drawing/2014/main" val="4163068456"/>
                    </a:ext>
                  </a:extLst>
                </a:gridCol>
                <a:gridCol w="1864546">
                  <a:extLst>
                    <a:ext uri="{9D8B030D-6E8A-4147-A177-3AD203B41FA5}">
                      <a16:colId xmlns:a16="http://schemas.microsoft.com/office/drawing/2014/main" val="4281475436"/>
                    </a:ext>
                  </a:extLst>
                </a:gridCol>
                <a:gridCol w="1864546">
                  <a:extLst>
                    <a:ext uri="{9D8B030D-6E8A-4147-A177-3AD203B41FA5}">
                      <a16:colId xmlns:a16="http://schemas.microsoft.com/office/drawing/2014/main" val="2573943078"/>
                    </a:ext>
                  </a:extLst>
                </a:gridCol>
                <a:gridCol w="1864546">
                  <a:extLst>
                    <a:ext uri="{9D8B030D-6E8A-4147-A177-3AD203B41FA5}">
                      <a16:colId xmlns:a16="http://schemas.microsoft.com/office/drawing/2014/main" val="2748629683"/>
                    </a:ext>
                  </a:extLst>
                </a:gridCol>
                <a:gridCol w="1864546">
                  <a:extLst>
                    <a:ext uri="{9D8B030D-6E8A-4147-A177-3AD203B41FA5}">
                      <a16:colId xmlns:a16="http://schemas.microsoft.com/office/drawing/2014/main" val="3273191994"/>
                    </a:ext>
                  </a:extLst>
                </a:gridCol>
              </a:tblGrid>
              <a:tr h="675005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dirty="0">
                        <a:effectLst/>
                        <a:highlight>
                          <a:srgbClr val="00274C"/>
                        </a:highlight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kern="1200">
                          <a:solidFill>
                            <a:srgbClr val="FFFFFF"/>
                          </a:solidFill>
                          <a:effectLst/>
                          <a:highlight>
                            <a:srgbClr val="00274C"/>
                          </a:highlight>
                          <a:latin typeface="Arial"/>
                        </a:rPr>
                        <a:t>Q1 '24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kern="1200">
                          <a:solidFill>
                            <a:srgbClr val="FFFFFF"/>
                          </a:solidFill>
                          <a:effectLst/>
                          <a:highlight>
                            <a:srgbClr val="00274C"/>
                          </a:highlight>
                          <a:latin typeface="Arial"/>
                        </a:rPr>
                        <a:t>Q4 ‘23</a:t>
                      </a:r>
                      <a:endParaRPr lang="en-US" sz="1800" b="0" i="0" u="none" strike="noStrike">
                        <a:effectLst/>
                        <a:highlight>
                          <a:srgbClr val="00274C"/>
                        </a:highlight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kern="1200">
                          <a:solidFill>
                            <a:srgbClr val="FFFFFF"/>
                          </a:solidFill>
                          <a:effectLst/>
                          <a:highlight>
                            <a:srgbClr val="00274C"/>
                          </a:highlight>
                          <a:latin typeface="Arial"/>
                        </a:rPr>
                        <a:t>Q3 ‘23</a:t>
                      </a:r>
                      <a:endParaRPr lang="en-US" sz="1800" b="0" i="0" u="none" strike="noStrike">
                        <a:effectLst/>
                        <a:highlight>
                          <a:srgbClr val="00274C"/>
                        </a:highlight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kern="1200">
                          <a:solidFill>
                            <a:srgbClr val="FFFFFF"/>
                          </a:solidFill>
                          <a:effectLst/>
                          <a:highlight>
                            <a:srgbClr val="00274C"/>
                          </a:highlight>
                          <a:latin typeface="Arial"/>
                        </a:rPr>
                        <a:t>Q2 ‘23</a:t>
                      </a:r>
                      <a:endParaRPr lang="en-US" sz="1800" b="0" i="0" u="none" strike="noStrike">
                        <a:effectLst/>
                        <a:highlight>
                          <a:srgbClr val="00274C"/>
                        </a:highlight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7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66275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Total Sends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225,872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99,703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215,032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147,823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68367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Click to Open Rate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FF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4.03%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4.36%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3.93%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6.25%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251009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Open Rate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FF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47.17%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49.29%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48.30%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52.64%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048213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Unique Opens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274C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96,276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44,888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90,716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67,937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65686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Click Rate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FF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1.88%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2.15%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1.91%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3.42%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116084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Unique Clicks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274C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2,498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1,405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3,087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2,322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609267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Unsubscribe Rate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B05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0.73%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0.96%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0.60%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CBCDD0"/>
                          </a:highlight>
                          <a:latin typeface="Arial"/>
                        </a:rPr>
                        <a:t>0.74%</a:t>
                      </a:r>
                      <a:endParaRPr lang="en-US" sz="1800" b="0" i="0" u="none" strike="noStrike">
                        <a:effectLst/>
                        <a:highlight>
                          <a:srgbClr val="CBCDD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42843"/>
                  </a:ext>
                </a:extLst>
              </a:tr>
              <a:tr h="433578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Bounce Rate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FF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1.71%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1.40%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2.81%</a:t>
                      </a:r>
                      <a:endParaRPr lang="en-US" sz="1800" b="0" i="0" u="none" strike="noStrike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E7E8E9"/>
                          </a:highlight>
                          <a:latin typeface="Arial"/>
                        </a:rPr>
                        <a:t>3.03%</a:t>
                      </a:r>
                      <a:endParaRPr lang="en-US" sz="1800" b="0" i="0" u="none" strike="noStrike" dirty="0">
                        <a:effectLst/>
                        <a:highlight>
                          <a:srgbClr val="E7E8E9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698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64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Benchmarks vs Q1</a:t>
            </a:r>
            <a:endParaRPr lang="en-US">
              <a:solidFill>
                <a:srgbClr val="00B050"/>
              </a:solidFill>
            </a:endParaRP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E4252B9C-16C4-4C7F-AEB5-E36711AE98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580093"/>
              </p:ext>
            </p:extLst>
          </p:nvPr>
        </p:nvGraphicFramePr>
        <p:xfrm>
          <a:off x="779631" y="5579665"/>
          <a:ext cx="9471738" cy="832299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578623">
                  <a:extLst>
                    <a:ext uri="{9D8B030D-6E8A-4147-A177-3AD203B41FA5}">
                      <a16:colId xmlns:a16="http://schemas.microsoft.com/office/drawing/2014/main" val="3277486293"/>
                    </a:ext>
                  </a:extLst>
                </a:gridCol>
                <a:gridCol w="1578623">
                  <a:extLst>
                    <a:ext uri="{9D8B030D-6E8A-4147-A177-3AD203B41FA5}">
                      <a16:colId xmlns:a16="http://schemas.microsoft.com/office/drawing/2014/main" val="319412058"/>
                    </a:ext>
                  </a:extLst>
                </a:gridCol>
                <a:gridCol w="1578623">
                  <a:extLst>
                    <a:ext uri="{9D8B030D-6E8A-4147-A177-3AD203B41FA5}">
                      <a16:colId xmlns:a16="http://schemas.microsoft.com/office/drawing/2014/main" val="1209813750"/>
                    </a:ext>
                  </a:extLst>
                </a:gridCol>
                <a:gridCol w="1578623">
                  <a:extLst>
                    <a:ext uri="{9D8B030D-6E8A-4147-A177-3AD203B41FA5}">
                      <a16:colId xmlns:a16="http://schemas.microsoft.com/office/drawing/2014/main" val="2339476217"/>
                    </a:ext>
                  </a:extLst>
                </a:gridCol>
                <a:gridCol w="1578623">
                  <a:extLst>
                    <a:ext uri="{9D8B030D-6E8A-4147-A177-3AD203B41FA5}">
                      <a16:colId xmlns:a16="http://schemas.microsoft.com/office/drawing/2014/main" val="3166442243"/>
                    </a:ext>
                  </a:extLst>
                </a:gridCol>
                <a:gridCol w="1578623">
                  <a:extLst>
                    <a:ext uri="{9D8B030D-6E8A-4147-A177-3AD203B41FA5}">
                      <a16:colId xmlns:a16="http://schemas.microsoft.com/office/drawing/2014/main" val="2383600797"/>
                    </a:ext>
                  </a:extLst>
                </a:gridCol>
              </a:tblGrid>
              <a:tr h="277433"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Click to Open Rate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Open Rate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Click Rate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Unsubscribe Rate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Bounce Rate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383135"/>
                  </a:ext>
                </a:extLst>
              </a:tr>
              <a:tr h="2774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Q1 ’24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DD8D5"/>
                          </a:highlight>
                          <a:latin typeface="Calibri"/>
                        </a:rPr>
                        <a:t>4.03%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AE4D7"/>
                          </a:highlight>
                          <a:latin typeface="Calibri"/>
                        </a:rPr>
                        <a:t>47.17%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D9D6"/>
                          </a:highlight>
                          <a:latin typeface="Calibri"/>
                        </a:rPr>
                        <a:t>1.88%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DAD6"/>
                          </a:highlight>
                          <a:latin typeface="Calibri"/>
                        </a:rPr>
                        <a:t>0.73%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AE4D7"/>
                          </a:highlight>
                          <a:latin typeface="Calibri"/>
                        </a:rPr>
                        <a:t>1.71%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343678"/>
                  </a:ext>
                </a:extLst>
              </a:tr>
              <a:tr h="2774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/>
                        </a:rPr>
                        <a:t>Benchmark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44.79%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888681"/>
                  </a:ext>
                </a:extLst>
              </a:tr>
            </a:tbl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94AF1B-07A6-3EDA-0A3A-368F98895C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106599"/>
              </p:ext>
            </p:extLst>
          </p:nvPr>
        </p:nvGraphicFramePr>
        <p:xfrm>
          <a:off x="371475" y="1690688"/>
          <a:ext cx="2988416" cy="166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3868325-D00F-B5F5-E9BE-B910F5ED80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78073"/>
              </p:ext>
            </p:extLst>
          </p:nvPr>
        </p:nvGraphicFramePr>
        <p:xfrm>
          <a:off x="4315157" y="1686114"/>
          <a:ext cx="2988416" cy="166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1AB03BE-CECC-86A3-B24D-4A55131F5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373918"/>
              </p:ext>
            </p:extLst>
          </p:nvPr>
        </p:nvGraphicFramePr>
        <p:xfrm>
          <a:off x="8258840" y="1611884"/>
          <a:ext cx="2988415" cy="166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EC39E2-11E1-322B-E3A9-F257E93D01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7790204"/>
              </p:ext>
            </p:extLst>
          </p:nvPr>
        </p:nvGraphicFramePr>
        <p:xfrm>
          <a:off x="2295115" y="3541277"/>
          <a:ext cx="2988414" cy="166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735783C-0A4D-05CA-4515-CA2AB4799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6909776"/>
              </p:ext>
            </p:extLst>
          </p:nvPr>
        </p:nvGraphicFramePr>
        <p:xfrm>
          <a:off x="6130153" y="3522151"/>
          <a:ext cx="2988414" cy="166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615038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Q1 Highlights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961" y="2575285"/>
            <a:ext cx="4654592" cy="411831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# of emails sent: 220,790 deliveries across 72 emails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# of A/B tested emails: 18 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# of emails by service line: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Anesthesia: 21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Emergency: 9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Hospital Medicine: 24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Women and Children: 6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Radiology: 4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CRNA: 0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Critical Care: 7</a:t>
            </a:r>
            <a:endParaRPr lang="en-US" sz="2000" dirty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C90D1B9-DB88-3596-5439-5EFBD8C405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0542137"/>
              </p:ext>
            </p:extLst>
          </p:nvPr>
        </p:nvGraphicFramePr>
        <p:xfrm>
          <a:off x="4749553" y="2497508"/>
          <a:ext cx="7070974" cy="4273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2102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Bounce Rate 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2187" y="2556587"/>
            <a:ext cx="4701215" cy="422171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>
                <a:solidFill>
                  <a:schemeClr val="tx1">
                    <a:lumMod val="50000"/>
                  </a:schemeClr>
                </a:solidFill>
              </a:rPr>
              <a:t>Bounce rate average increased by 0.31% from last quarter</a:t>
            </a:r>
          </a:p>
          <a:p>
            <a:pPr>
              <a:spcAft>
                <a:spcPts val="1200"/>
              </a:spcAft>
            </a:pPr>
            <a:r>
              <a:rPr lang="en-US" sz="2400">
                <a:solidFill>
                  <a:schemeClr val="tx1">
                    <a:lumMod val="50000"/>
                  </a:schemeClr>
                </a:solidFill>
              </a:rPr>
              <a:t>Highest bounce rates:</a:t>
            </a:r>
            <a:endParaRPr lang="en-US" sz="240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lvl="1">
              <a:spcAft>
                <a:spcPts val="600"/>
              </a:spcAft>
            </a:pPr>
            <a:r>
              <a:rPr lang="en-US" sz="2200">
                <a:solidFill>
                  <a:schemeClr val="tx1">
                    <a:lumMod val="50000"/>
                  </a:schemeClr>
                </a:solidFill>
              </a:rPr>
              <a:t>SMFM Mid – 17.85%</a:t>
            </a:r>
            <a:endParaRPr lang="en-US" sz="220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lvl="1">
              <a:spcAft>
                <a:spcPts val="600"/>
              </a:spcAft>
            </a:pPr>
            <a:r>
              <a:rPr lang="en-US" sz="2200">
                <a:solidFill>
                  <a:schemeClr val="tx1">
                    <a:lumMod val="50000"/>
                  </a:schemeClr>
                </a:solidFill>
              </a:rPr>
              <a:t>SMFM Pre1 – 17.35%</a:t>
            </a:r>
            <a:endParaRPr lang="en-US" sz="220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lvl="1">
              <a:spcAft>
                <a:spcPts val="600"/>
              </a:spcAft>
            </a:pPr>
            <a:r>
              <a:rPr lang="en-US" sz="2200">
                <a:solidFill>
                  <a:schemeClr val="tx1">
                    <a:lumMod val="50000"/>
                  </a:schemeClr>
                </a:solidFill>
              </a:rPr>
              <a:t>SEMPA Pre1 – 6.90%</a:t>
            </a:r>
            <a:endParaRPr lang="en-US" sz="2200">
              <a:solidFill>
                <a:schemeClr val="tx1">
                  <a:lumMod val="50000"/>
                </a:schemeClr>
              </a:solidFill>
              <a:cs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922A85D-8CB6-1564-C623-EA618F719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3936291"/>
              </p:ext>
            </p:extLst>
          </p:nvPr>
        </p:nvGraphicFramePr>
        <p:xfrm>
          <a:off x="5057192" y="2384482"/>
          <a:ext cx="6972621" cy="4393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2525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0525" y="365125"/>
            <a:ext cx="11410950" cy="625475"/>
          </a:xfrm>
        </p:spPr>
        <p:txBody>
          <a:bodyPr>
            <a:normAutofit/>
          </a:bodyPr>
          <a:lstStyle/>
          <a:p>
            <a:r>
              <a:rPr lang="en-US" sz="3200" dirty="0"/>
              <a:t>Subject Line Review</a:t>
            </a:r>
          </a:p>
        </p:txBody>
      </p:sp>
      <p:graphicFrame>
        <p:nvGraphicFramePr>
          <p:cNvPr id="5" name="Table 14">
            <a:extLst>
              <a:ext uri="{FF2B5EF4-FFF2-40B4-BE49-F238E27FC236}">
                <a16:creationId xmlns:a16="http://schemas.microsoft.com/office/drawing/2014/main" id="{E5D1AE40-BD41-1D53-AF0A-9E9A20C60C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870759"/>
              </p:ext>
            </p:extLst>
          </p:nvPr>
        </p:nvGraphicFramePr>
        <p:xfrm>
          <a:off x="390525" y="990599"/>
          <a:ext cx="10932607" cy="5418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460">
                  <a:extLst>
                    <a:ext uri="{9D8B030D-6E8A-4147-A177-3AD203B41FA5}">
                      <a16:colId xmlns:a16="http://schemas.microsoft.com/office/drawing/2014/main" val="4285950857"/>
                    </a:ext>
                  </a:extLst>
                </a:gridCol>
                <a:gridCol w="2301072">
                  <a:extLst>
                    <a:ext uri="{9D8B030D-6E8A-4147-A177-3AD203B41FA5}">
                      <a16:colId xmlns:a16="http://schemas.microsoft.com/office/drawing/2014/main" val="734316053"/>
                    </a:ext>
                  </a:extLst>
                </a:gridCol>
                <a:gridCol w="1406770">
                  <a:extLst>
                    <a:ext uri="{9D8B030D-6E8A-4147-A177-3AD203B41FA5}">
                      <a16:colId xmlns:a16="http://schemas.microsoft.com/office/drawing/2014/main" val="3234148910"/>
                    </a:ext>
                  </a:extLst>
                </a:gridCol>
                <a:gridCol w="1296237">
                  <a:extLst>
                    <a:ext uri="{9D8B030D-6E8A-4147-A177-3AD203B41FA5}">
                      <a16:colId xmlns:a16="http://schemas.microsoft.com/office/drawing/2014/main" val="807371969"/>
                    </a:ext>
                  </a:extLst>
                </a:gridCol>
                <a:gridCol w="3547068">
                  <a:extLst>
                    <a:ext uri="{9D8B030D-6E8A-4147-A177-3AD203B41FA5}">
                      <a16:colId xmlns:a16="http://schemas.microsoft.com/office/drawing/2014/main" val="3105079762"/>
                    </a:ext>
                  </a:extLst>
                </a:gridCol>
              </a:tblGrid>
              <a:tr h="473778">
                <a:tc gridSpan="5"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+mn-lt"/>
                        </a:rPr>
                        <a:t>Highest Open Rate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417989"/>
                  </a:ext>
                </a:extLst>
              </a:tr>
              <a:tr h="4737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Date, Time (CT)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Sends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Open Rate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Subject Line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45464"/>
                  </a:ext>
                </a:extLst>
              </a:tr>
              <a:tr h="4737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SCCM Post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02/12, 2:00 PM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65.46%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your ideal critical care team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6826235"/>
                  </a:ext>
                </a:extLst>
              </a:tr>
              <a:tr h="4737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 PA Pre1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02/12, 1:45 PM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64.18%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opportunities at Converge 2024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03994986"/>
                  </a:ext>
                </a:extLst>
              </a:tr>
              <a:tr h="4737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 NP Pre1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2/12, 1:30 PM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63.16%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Hospitalist careers at Converge 2024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87303892"/>
                  </a:ext>
                </a:extLst>
              </a:tr>
              <a:tr h="4737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NJSSA Practicing Pre1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Friday 2/23, 11:00 AM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56.47%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NJSSA is just around the corner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37382664"/>
                  </a:ext>
                </a:extLst>
              </a:tr>
              <a:tr h="4737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FAAA Post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3/04, 11:00 AM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56.09%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Thank you for an exciting FAAA 2024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59584812"/>
                  </a:ext>
                </a:extLst>
              </a:tr>
              <a:tr h="473778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7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Lowest Open Rate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3241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AAENP Pre1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2/19, 9:00 AM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3,042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19.46%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Join us at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EmergNP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92673664"/>
                  </a:ext>
                </a:extLst>
              </a:tr>
              <a:tr h="347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NJ ACP Practicing Pre1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2/19, 2:00 PM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3,047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33.85%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 a team who values wellness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20017796"/>
                  </a:ext>
                </a:extLst>
              </a:tr>
              <a:tr h="321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SMFM Pre1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 1/22, 2:00 PM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1,269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34.89%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 us at SMFM 2024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65722641"/>
                  </a:ext>
                </a:extLst>
              </a:tr>
              <a:tr h="315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SIR Practicing Mid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Sunday 3/24, 7:00 AM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35.48%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at SIR 2024 today!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38491147"/>
                  </a:ext>
                </a:extLst>
              </a:tr>
              <a:tr h="28781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SIR Practicing Pre1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Friday 2/23, 8:00 AM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36.13%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Radiology careers in Florida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205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059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5175" y="484602"/>
            <a:ext cx="3851275" cy="895674"/>
          </a:xfrm>
        </p:spPr>
        <p:txBody>
          <a:bodyPr/>
          <a:lstStyle/>
          <a:p>
            <a:r>
              <a:rPr lang="en-US" dirty="0"/>
              <a:t>A/B Testing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C1CAEF0-59EC-21A3-6190-E6F3133C9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75" y="1380277"/>
            <a:ext cx="4701215" cy="46903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Tested the following:</a:t>
            </a:r>
          </a:p>
          <a:p>
            <a:pPr>
              <a:spcAft>
                <a:spcPts val="1200"/>
              </a:spcAft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Layout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: Full width button outperformed short button</a:t>
            </a:r>
          </a:p>
          <a:p>
            <a:pPr>
              <a:spcAft>
                <a:spcPts val="1200"/>
              </a:spcAft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Button Color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: Secondary colors outperformed primary colors</a:t>
            </a:r>
          </a:p>
          <a:p>
            <a:pPr lvl="1">
              <a:spcAft>
                <a:spcPts val="1200"/>
              </a:spcAft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Except maroon which was the lower performer across all tests</a:t>
            </a:r>
          </a:p>
          <a:p>
            <a:pPr>
              <a:spcAft>
                <a:spcPts val="1200"/>
              </a:spcAft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Background Color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: Light yellow outperformed light blue and navy</a:t>
            </a:r>
          </a:p>
          <a:p>
            <a:pPr>
              <a:spcAft>
                <a:spcPts val="1200"/>
              </a:spcAft>
            </a:pPr>
            <a:endParaRPr lang="en-US" sz="18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* Subject line testing next quarter. </a:t>
            </a: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tx1">
                  <a:lumMod val="50000"/>
                </a:schemeClr>
              </a:solidFill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41509-F449-DFFD-6F73-B6E7CB95D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807" y="372555"/>
            <a:ext cx="4343400" cy="701206"/>
          </a:xfrm>
          <a:prstGeom prst="rect">
            <a:avLst/>
          </a:prstGeom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5703404A-0E90-F5D5-A830-88724FE35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807" y="1146771"/>
            <a:ext cx="4343400" cy="87140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BA1C80-1B8A-C592-E436-84B34EC8F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006" y="2305676"/>
            <a:ext cx="3794760" cy="112187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470CA-4358-686D-17DF-4269FEE364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006" y="3485404"/>
            <a:ext cx="3794760" cy="1199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0F4283-B453-76BE-41E4-5D19E8B8F9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006" y="4908709"/>
            <a:ext cx="4572000" cy="7188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B6A203-4D03-38A8-6F3C-8475040FB1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0006" y="5708333"/>
            <a:ext cx="4572000" cy="724535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84834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Performance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0525" y="2423431"/>
            <a:ext cx="11430000" cy="258710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tx1">
                    <a:lumMod val="50000"/>
                  </a:schemeClr>
                </a:solidFill>
              </a:rPr>
              <a:t>Top Performers</a:t>
            </a:r>
          </a:p>
          <a:p>
            <a:pPr lvl="1"/>
            <a:r>
              <a:rPr lang="en-US" sz="2000" b="1">
                <a:solidFill>
                  <a:schemeClr val="tx1">
                    <a:lumMod val="50000"/>
                  </a:schemeClr>
                </a:solidFill>
              </a:rPr>
              <a:t>Click rate: </a:t>
            </a:r>
            <a:r>
              <a:rPr lang="en-US" sz="2000">
                <a:solidFill>
                  <a:schemeClr val="tx1">
                    <a:lumMod val="50000"/>
                  </a:schemeClr>
                </a:solidFill>
              </a:rPr>
              <a:t>FAAA SAA Mid – 6.43% </a:t>
            </a:r>
            <a:endParaRPr lang="en-US" sz="2000" b="1">
              <a:solidFill>
                <a:schemeClr val="tx1">
                  <a:lumMod val="50000"/>
                </a:schemeClr>
              </a:solidFill>
            </a:endParaRPr>
          </a:p>
          <a:p>
            <a:pPr lvl="1"/>
            <a:r>
              <a:rPr lang="en-US" sz="2000" b="1">
                <a:solidFill>
                  <a:schemeClr val="tx1">
                    <a:lumMod val="50000"/>
                  </a:schemeClr>
                </a:solidFill>
              </a:rPr>
              <a:t>Click to open rate</a:t>
            </a:r>
            <a:r>
              <a:rPr lang="en-US" sz="2000">
                <a:solidFill>
                  <a:schemeClr val="tx1">
                    <a:lumMod val="50000"/>
                  </a:schemeClr>
                </a:solidFill>
              </a:rPr>
              <a:t>: SCCM Post – 15.28%</a:t>
            </a:r>
          </a:p>
          <a:p>
            <a:pPr lvl="1"/>
            <a:r>
              <a:rPr lang="en-US" sz="2000" b="1">
                <a:solidFill>
                  <a:schemeClr val="tx1">
                    <a:lumMod val="50000"/>
                  </a:schemeClr>
                </a:solidFill>
              </a:rPr>
              <a:t>Open rate</a:t>
            </a:r>
            <a:r>
              <a:rPr lang="en-US" sz="2000">
                <a:solidFill>
                  <a:schemeClr val="tx1">
                    <a:lumMod val="50000"/>
                  </a:schemeClr>
                </a:solidFill>
              </a:rPr>
              <a:t>: SHM PA Pre1 – 73.79%</a:t>
            </a:r>
          </a:p>
          <a:p>
            <a:r>
              <a:rPr lang="en-US" sz="2400">
                <a:solidFill>
                  <a:schemeClr val="tx1">
                    <a:lumMod val="50000"/>
                  </a:schemeClr>
                </a:solidFill>
              </a:rPr>
              <a:t>Benchmark Comparison</a:t>
            </a:r>
            <a:endParaRPr lang="en-US" sz="2400">
              <a:solidFill>
                <a:srgbClr val="3B6E8F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68AB480-6718-4903-9A9E-067D84E428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3486217"/>
              </p:ext>
            </p:extLst>
          </p:nvPr>
        </p:nvGraphicFramePr>
        <p:xfrm>
          <a:off x="288131" y="4375355"/>
          <a:ext cx="11697392" cy="2212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7183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Key Takeaways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E4D1E878-CC57-4C5E-8E00-2CAC8F5ED60B}"/>
              </a:ext>
            </a:extLst>
          </p:cNvPr>
          <p:cNvSpPr txBox="1">
            <a:spLocks/>
          </p:cNvSpPr>
          <p:nvPr/>
        </p:nvSpPr>
        <p:spPr>
          <a:xfrm>
            <a:off x="390525" y="2584136"/>
            <a:ext cx="5086250" cy="498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74C"/>
              </a:buClr>
              <a:buSzPct val="100000"/>
              <a:buFont typeface="Wingdings" panose="05000000000000000000" pitchFamily="2" charset="2"/>
              <a:buChar char=""/>
              <a:defRPr sz="2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6E8F"/>
              </a:buClr>
              <a:buFont typeface="Wingdings" panose="05000000000000000000" pitchFamily="2" charset="2"/>
              <a:buChar char=""/>
              <a:defRPr sz="24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D87A1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0A1B6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595B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>
              <a:solidFill>
                <a:schemeClr val="tx1">
                  <a:lumMod val="50000"/>
                </a:schemeClr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9A99C1D-67AC-4317-B2C6-246E90AA71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673141"/>
              </p:ext>
            </p:extLst>
          </p:nvPr>
        </p:nvGraphicFramePr>
        <p:xfrm>
          <a:off x="6652828" y="2497508"/>
          <a:ext cx="5167697" cy="4273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4206779-6D72-1724-2BCF-6E77549549AD}"/>
              </a:ext>
            </a:extLst>
          </p:cNvPr>
          <p:cNvSpPr txBox="1">
            <a:spLocks/>
          </p:cNvSpPr>
          <p:nvPr/>
        </p:nvSpPr>
        <p:spPr>
          <a:xfrm>
            <a:off x="558419" y="2497508"/>
            <a:ext cx="5980168" cy="40250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74C"/>
              </a:buClr>
              <a:buSzPct val="100000"/>
              <a:buFont typeface="Wingdings" panose="05000000000000000000" pitchFamily="2" charset="2"/>
              <a:buChar char=""/>
              <a:defRPr sz="2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6E8F"/>
              </a:buClr>
              <a:buFont typeface="Wingdings" panose="05000000000000000000" pitchFamily="2" charset="2"/>
              <a:buChar char=""/>
              <a:defRPr sz="24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D87A1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0A1B6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595B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Late edits and bottlenecks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/>
              </a:rPr>
              <a:t>Hospital Medicine</a:t>
            </a:r>
          </a:p>
          <a:p>
            <a:pPr lvl="2">
              <a:spcAft>
                <a:spcPts val="120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cs typeface="Arial"/>
              </a:rPr>
              <a:t>Cancellations &amp; Rescheduled emails: 17</a:t>
            </a:r>
          </a:p>
          <a:p>
            <a:pPr lvl="2">
              <a:spcAft>
                <a:spcPts val="120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cs typeface="Arial"/>
              </a:rPr>
              <a:t>Versions: 15 NP, 10 PA</a:t>
            </a:r>
          </a:p>
          <a:p>
            <a:pPr marL="914400" lvl="2" indent="0">
              <a:spcAft>
                <a:spcPts val="1200"/>
              </a:spcAft>
              <a:buNone/>
            </a:pPr>
            <a:endParaRPr lang="en-US" sz="16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lvl="2">
              <a:spcAft>
                <a:spcPts val="1200"/>
              </a:spcAft>
            </a:pPr>
            <a:endParaRPr lang="en-US" sz="20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>
              <a:spcAft>
                <a:spcPts val="1200"/>
              </a:spcAft>
            </a:pPr>
            <a:endParaRPr lang="en-US" sz="18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lvl="1"/>
            <a:endParaRPr lang="en-US" sz="1900" dirty="0">
              <a:solidFill>
                <a:schemeClr val="tx1">
                  <a:lumMod val="5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820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Ahead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E4D1E878-CC57-4C5E-8E00-2CAC8F5ED60B}"/>
              </a:ext>
            </a:extLst>
          </p:cNvPr>
          <p:cNvSpPr txBox="1">
            <a:spLocks/>
          </p:cNvSpPr>
          <p:nvPr/>
        </p:nvSpPr>
        <p:spPr>
          <a:xfrm>
            <a:off x="516051" y="2689959"/>
            <a:ext cx="11094213" cy="40250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74C"/>
              </a:buClr>
              <a:buSzPct val="100000"/>
              <a:buFont typeface="Wingdings" panose="05000000000000000000" pitchFamily="2" charset="2"/>
              <a:buChar char=""/>
              <a:defRPr sz="2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6E8F"/>
              </a:buClr>
              <a:buFont typeface="Wingdings" panose="05000000000000000000" pitchFamily="2" charset="2"/>
              <a:buChar char=""/>
              <a:defRPr sz="24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D87A1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0A1B6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595B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Tier 3 email update (starting in May)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/>
              </a:rPr>
              <a:t>Templated content blocks to be finalized between content and CR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/>
              </a:rPr>
              <a:t>Email Team will take over gathering blocks, updating and creating Tier 3 emails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/>
              </a:rPr>
              <a:t>Audience Consolidation (Practicing + Residents)</a:t>
            </a:r>
          </a:p>
          <a:p>
            <a:pPr lvl="2">
              <a:spcAft>
                <a:spcPts val="120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cs typeface="Arial"/>
              </a:rPr>
              <a:t>Using generalize content to reduce audience separation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Arial"/>
              </a:rPr>
              <a:t>TTP/EWYL Update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/>
              </a:rPr>
              <a:t>Converting to new email journey in Marketing Cloud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/>
              </a:rPr>
              <a:t>Specific TTP/EWYL campaign to send every other month</a:t>
            </a:r>
          </a:p>
          <a:p>
            <a:pPr lvl="1">
              <a:spcAft>
                <a:spcPts val="1200"/>
              </a:spcAft>
            </a:pPr>
            <a:endParaRPr lang="en-US" sz="20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>
              <a:spcAft>
                <a:spcPts val="1200"/>
              </a:spcAft>
            </a:pPr>
            <a:endParaRPr lang="en-US" sz="18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pPr lvl="1"/>
            <a:endParaRPr lang="en-US" sz="1900" dirty="0">
              <a:solidFill>
                <a:schemeClr val="tx1">
                  <a:lumMod val="5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0317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8AB6045-4AF7-29AE-142D-70C6116E9D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1357706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nvision-Branded PPT">
      <a:dk1>
        <a:srgbClr val="58595B"/>
      </a:dk1>
      <a:lt1>
        <a:srgbClr val="FFFFFF"/>
      </a:lt1>
      <a:dk2>
        <a:srgbClr val="00274C"/>
      </a:dk2>
      <a:lt2>
        <a:srgbClr val="FFFFFF"/>
      </a:lt2>
      <a:accent1>
        <a:srgbClr val="00274C"/>
      </a:accent1>
      <a:accent2>
        <a:srgbClr val="3B6E8F"/>
      </a:accent2>
      <a:accent3>
        <a:srgbClr val="80A1B6"/>
      </a:accent3>
      <a:accent4>
        <a:srgbClr val="87DDD1"/>
      </a:accent4>
      <a:accent5>
        <a:srgbClr val="FCD116"/>
      </a:accent5>
      <a:accent6>
        <a:srgbClr val="661E2B"/>
      </a:accent6>
      <a:hlink>
        <a:srgbClr val="80A1B6"/>
      </a:hlink>
      <a:folHlink>
        <a:srgbClr val="80A1B6"/>
      </a:folHlink>
    </a:clrScheme>
    <a:fontScheme name="Arial-Envis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671</Words>
  <Application>Microsoft Macintosh PowerPoint</Application>
  <PresentationFormat>Widescreen</PresentationFormat>
  <Paragraphs>203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PowerPoint Presentation</vt:lpstr>
      <vt:lpstr>Quarterly Comparison</vt:lpstr>
      <vt:lpstr>Benchmarks vs Q1</vt:lpstr>
      <vt:lpstr>Q1 Highlights</vt:lpstr>
      <vt:lpstr>Bounce Rate Review</vt:lpstr>
      <vt:lpstr>Subject Line Review</vt:lpstr>
      <vt:lpstr>A/B Testing</vt:lpstr>
      <vt:lpstr>Overall Performance</vt:lpstr>
      <vt:lpstr>Key Takeaways</vt:lpstr>
      <vt:lpstr>Looking Ahead</vt:lpstr>
      <vt:lpstr>PowerPoint Presentation</vt:lpstr>
    </vt:vector>
  </TitlesOfParts>
  <Manager/>
  <Company>Evision - Clinical Recruiting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Performance</dc:title>
  <dc:subject/>
  <dc:creator>Rex Perry</dc:creator>
  <cp:keywords/>
  <dc:description/>
  <cp:lastModifiedBy>Rex Perry</cp:lastModifiedBy>
  <cp:revision>8</cp:revision>
  <dcterms:created xsi:type="dcterms:W3CDTF">2021-01-19T18:38:52Z</dcterms:created>
  <dcterms:modified xsi:type="dcterms:W3CDTF">2024-10-03T16:02:16Z</dcterms:modified>
  <cp:category/>
</cp:coreProperties>
</file>